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4"/>
  </p:notesMasterIdLst>
  <p:sldIdLst>
    <p:sldId id="264" r:id="rId2"/>
    <p:sldId id="265" r:id="rId3"/>
    <p:sldId id="258" r:id="rId4"/>
    <p:sldId id="266" r:id="rId5"/>
    <p:sldId id="259" r:id="rId6"/>
    <p:sldId id="275" r:id="rId7"/>
    <p:sldId id="276" r:id="rId8"/>
    <p:sldId id="260" r:id="rId9"/>
    <p:sldId id="261" r:id="rId10"/>
    <p:sldId id="271" r:id="rId11"/>
    <p:sldId id="273" r:id="rId12"/>
    <p:sldId id="274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  <a:srgbClr val="003B68"/>
    <a:srgbClr val="396AD7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926165255142636E-2"/>
          <c:y val="0.14521843251984365"/>
          <c:w val="0.93695652406142871"/>
          <c:h val="0.62083990667703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доли в процентах</c:v>
                </c:pt>
              </c:strCache>
            </c:strRef>
          </c:tx>
          <c:spPr>
            <a:solidFill>
              <a:srgbClr val="396AD7"/>
            </a:solidFill>
            <a:ln>
              <a:solidFill>
                <a:schemeClr val="tx2">
                  <a:lumMod val="75000"/>
                </a:schemeClr>
              </a:solidFill>
            </a:ln>
          </c:spPr>
          <c:invertIfNegative val="0"/>
          <c:dLbls>
            <c:dLbl>
              <c:idx val="1"/>
              <c:layout>
                <c:manualLayout>
                  <c:x val="1.6797011870475929E-3"/>
                  <c:y val="-5.66356824550358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30-4399-85CB-184FC81D10DA}"/>
                </c:ext>
              </c:extLst>
            </c:dLbl>
            <c:dLbl>
              <c:idx val="2"/>
              <c:layout>
                <c:manualLayout>
                  <c:x val="0"/>
                  <c:y val="-2.07557185004135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30-4399-85CB-184FC81D10DA}"/>
                </c:ext>
              </c:extLst>
            </c:dLbl>
            <c:dLbl>
              <c:idx val="3"/>
              <c:layout>
                <c:manualLayout>
                  <c:x val="-1.1741750916564835E-2"/>
                  <c:y val="7.1648829142440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30-4399-85CB-184FC81D10DA}"/>
                </c:ext>
              </c:extLst>
            </c:dLbl>
            <c:dLbl>
              <c:idx val="4"/>
              <c:layout>
                <c:manualLayout>
                  <c:x val="0"/>
                  <c:y val="7.45222361834601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30-4399-85CB-184FC81D10DA}"/>
                </c:ext>
              </c:extLst>
            </c:dLbl>
            <c:dLbl>
              <c:idx val="5"/>
              <c:layout>
                <c:manualLayout>
                  <c:x val="-5.0391035611427812E-3"/>
                  <c:y val="7.04366181535385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30-4399-85CB-184FC81D10DA}"/>
                </c:ext>
              </c:extLst>
            </c:dLbl>
            <c:dLbl>
              <c:idx val="6"/>
              <c:layout>
                <c:manualLayout>
                  <c:x val="3.359402374095185E-3"/>
                  <c:y val="3.37814316927748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30-4399-85CB-184FC81D10DA}"/>
                </c:ext>
              </c:extLst>
            </c:dLbl>
            <c:dLbl>
              <c:idx val="7"/>
              <c:layout>
                <c:manualLayout>
                  <c:x val="1.6635437942792691E-3"/>
                  <c:y val="-2.64958214519374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30-4399-85CB-184FC81D1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</c:numCache>
            </c:numRef>
          </c:cat>
          <c:val>
            <c:numRef>
              <c:f>Лист1!$B$2:$B$9</c:f>
              <c:numCache>
                <c:formatCode>#,##0</c:formatCode>
                <c:ptCount val="8"/>
                <c:pt idx="0">
                  <c:v>1074</c:v>
                </c:pt>
                <c:pt idx="1">
                  <c:v>1094</c:v>
                </c:pt>
                <c:pt idx="2">
                  <c:v>1105</c:v>
                </c:pt>
                <c:pt idx="3">
                  <c:v>1245</c:v>
                </c:pt>
                <c:pt idx="4">
                  <c:v>1390</c:v>
                </c:pt>
                <c:pt idx="5">
                  <c:v>1447</c:v>
                </c:pt>
                <c:pt idx="6">
                  <c:v>1536</c:v>
                </c:pt>
                <c:pt idx="7">
                  <c:v>1630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330-4399-85CB-184FC81D1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530688"/>
        <c:axId val="84532224"/>
      </c:barChart>
      <c:catAx>
        <c:axId val="8453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4532224"/>
        <c:crosses val="autoZero"/>
        <c:auto val="1"/>
        <c:lblAlgn val="ctr"/>
        <c:lblOffset val="100"/>
        <c:noMultiLvlLbl val="0"/>
      </c:catAx>
      <c:valAx>
        <c:axId val="84532224"/>
        <c:scaling>
          <c:orientation val="minMax"/>
        </c:scaling>
        <c:delete val="1"/>
        <c:axPos val="l"/>
        <c:majorGridlines/>
        <c:numFmt formatCode="#,##0_ ;\-#,##0\ " sourceLinked="0"/>
        <c:majorTickMark val="out"/>
        <c:minorTickMark val="none"/>
        <c:tickLblPos val="none"/>
        <c:crossAx val="84530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39562799900559"/>
          <c:y val="9.8872425755511265E-2"/>
          <c:w val="0.87648700408949265"/>
          <c:h val="0.802696218417046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доли в процентах</c:v>
                </c:pt>
              </c:strCache>
            </c:strRef>
          </c:tx>
          <c:spPr>
            <a:solidFill>
              <a:srgbClr val="9BBB59">
                <a:lumMod val="75000"/>
                <a:alpha val="54000"/>
              </a:srgb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9.6640708110057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C7-4BB5-AE55-B037124E7121}"/>
                </c:ext>
              </c:extLst>
            </c:dLbl>
            <c:dLbl>
              <c:idx val="1"/>
              <c:layout>
                <c:manualLayout>
                  <c:x val="-1.6033572027350207E-3"/>
                  <c:y val="-5.04780222832383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C7-4BB5-AE55-B037124E7121}"/>
                </c:ext>
              </c:extLst>
            </c:dLbl>
            <c:dLbl>
              <c:idx val="2"/>
              <c:layout>
                <c:manualLayout>
                  <c:x val="-1.6033572027350502E-3"/>
                  <c:y val="-3.27890155062136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C7-4BB5-AE55-B037124E7121}"/>
                </c:ext>
              </c:extLst>
            </c:dLbl>
            <c:dLbl>
              <c:idx val="3"/>
              <c:layout>
                <c:manualLayout>
                  <c:x val="-1.6033572027349913E-3"/>
                  <c:y val="-4.22795284650911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C7-4BB5-AE55-B037124E7121}"/>
                </c:ext>
              </c:extLst>
            </c:dLbl>
            <c:dLbl>
              <c:idx val="4"/>
              <c:layout>
                <c:manualLayout>
                  <c:x val="-3.2067144054701E-3"/>
                  <c:y val="6.47125517799609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C7-4BB5-AE55-B037124E7121}"/>
                </c:ext>
              </c:extLst>
            </c:dLbl>
            <c:dLbl>
              <c:idx val="5"/>
              <c:layout>
                <c:manualLayout>
                  <c:x val="-3.2067144054701E-3"/>
                  <c:y val="2.80425190851810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C7-4BB5-AE55-B037124E7121}"/>
                </c:ext>
              </c:extLst>
            </c:dLbl>
            <c:dLbl>
              <c:idx val="6"/>
              <c:layout>
                <c:manualLayout>
                  <c:x val="-3.2067144054701E-3"/>
                  <c:y val="6.6009530687066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C7-4BB5-AE55-B037124E7121}"/>
                </c:ext>
              </c:extLst>
            </c:dLbl>
            <c:dLbl>
              <c:idx val="7"/>
              <c:layout>
                <c:manualLayout>
                  <c:x val="-3.2067144054700992E-3"/>
                  <c:y val="1.8983009824305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C7-4BB5-AE55-B037124E71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</c:numCache>
            </c:num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0.30099999999999999</c:v>
                </c:pt>
                <c:pt idx="1">
                  <c:v>0.30199999999999999</c:v>
                </c:pt>
                <c:pt idx="2">
                  <c:v>0.313</c:v>
                </c:pt>
                <c:pt idx="3">
                  <c:v>0.32400000000000001</c:v>
                </c:pt>
                <c:pt idx="4">
                  <c:v>0.32</c:v>
                </c:pt>
                <c:pt idx="5">
                  <c:v>0.35699999999999998</c:v>
                </c:pt>
                <c:pt idx="6">
                  <c:v>0.39500000000000002</c:v>
                </c:pt>
                <c:pt idx="7">
                  <c:v>0.42399999999999999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C7-4BB5-AE55-B037124E71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557184"/>
        <c:axId val="82571648"/>
      </c:barChart>
      <c:catAx>
        <c:axId val="8255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2571648"/>
        <c:crosses val="autoZero"/>
        <c:auto val="1"/>
        <c:lblAlgn val="ctr"/>
        <c:lblOffset val="100"/>
        <c:noMultiLvlLbl val="0"/>
      </c:catAx>
      <c:valAx>
        <c:axId val="82571648"/>
        <c:scaling>
          <c:orientation val="minMax"/>
        </c:scaling>
        <c:delete val="1"/>
        <c:axPos val="l"/>
        <c:majorGridlines/>
        <c:numFmt formatCode="0.0%" sourceLinked="0"/>
        <c:majorTickMark val="out"/>
        <c:minorTickMark val="none"/>
        <c:tickLblPos val="none"/>
        <c:crossAx val="82557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Лист1!$B$2:$B$7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2376</c:v>
                </c:pt>
                <c:pt idx="1">
                  <c:v>2425</c:v>
                </c:pt>
                <c:pt idx="2">
                  <c:v>2358</c:v>
                </c:pt>
                <c:pt idx="3">
                  <c:v>2406</c:v>
                </c:pt>
                <c:pt idx="4">
                  <c:v>2442</c:v>
                </c:pt>
                <c:pt idx="5">
                  <c:v>2604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C0-47A9-9FA3-E4F484BB10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4695456"/>
        <c:axId val="473496368"/>
      </c:barChart>
      <c:catAx>
        <c:axId val="48469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3496368"/>
        <c:crosses val="autoZero"/>
        <c:auto val="1"/>
        <c:lblAlgn val="ctr"/>
        <c:lblOffset val="100"/>
        <c:noMultiLvlLbl val="0"/>
      </c:catAx>
      <c:valAx>
        <c:axId val="473496368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48469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Лист1!$B$2:$B$7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1086</c:v>
                </c:pt>
                <c:pt idx="1">
                  <c:v>1089</c:v>
                </c:pt>
                <c:pt idx="2">
                  <c:v>1100</c:v>
                </c:pt>
                <c:pt idx="3">
                  <c:v>1178</c:v>
                </c:pt>
                <c:pt idx="4">
                  <c:v>1281</c:v>
                </c:pt>
                <c:pt idx="5">
                  <c:v>1147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61-42ED-BA74-985A9435F5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7971728"/>
        <c:axId val="497969432"/>
      </c:barChart>
      <c:catAx>
        <c:axId val="49797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7969432"/>
        <c:crosses val="autoZero"/>
        <c:auto val="1"/>
        <c:lblAlgn val="ctr"/>
        <c:lblOffset val="100"/>
        <c:noMultiLvlLbl val="0"/>
      </c:catAx>
      <c:valAx>
        <c:axId val="497969432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49797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7C1A5E-4528-4DA8-9783-A9DE5257DC5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B664A5-0C66-4A4C-9615-61EA5A2879C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i="1" baseline="0" dirty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dirty="0"/>
            <a:t>Развитие образования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A62CB637-30BD-422B-89D2-809104B59302}" type="parTrans" cxnId="{3078C62C-43AB-4D37-B8A7-5FE9EDE1719C}">
      <dgm:prSet/>
      <dgm:spPr/>
      <dgm:t>
        <a:bodyPr/>
        <a:lstStyle/>
        <a:p>
          <a:endParaRPr lang="ru-RU"/>
        </a:p>
      </dgm:t>
    </dgm:pt>
    <dgm:pt modelId="{EB39C59F-B314-4D2B-9E13-0AA47E16D9B0}" type="sibTrans" cxnId="{3078C62C-43AB-4D37-B8A7-5FE9EDE1719C}">
      <dgm:prSet/>
      <dgm:spPr/>
      <dgm:t>
        <a:bodyPr/>
        <a:lstStyle/>
        <a:p>
          <a:endParaRPr lang="ru-RU"/>
        </a:p>
      </dgm:t>
    </dgm:pt>
    <dgm:pt modelId="{0037FC03-DD2E-4EF6-A3AE-BDBDFC927956}">
      <dgm:prSet phldrT="[Текст]" custT="1"/>
      <dgm:spPr/>
      <dgm:t>
        <a:bodyPr/>
        <a:lstStyle/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dirty="0"/>
            <a:t>Развитие транспортной системы и благоустройство</a:t>
          </a:r>
        </a:p>
      </dgm:t>
    </dgm:pt>
    <dgm:pt modelId="{712AB9E9-E629-4449-A119-CDC04478F190}" type="parTrans" cxnId="{D6210EC9-46B6-4168-A98B-E7D3DDF0DB9A}">
      <dgm:prSet/>
      <dgm:spPr/>
      <dgm:t>
        <a:bodyPr/>
        <a:lstStyle/>
        <a:p>
          <a:endParaRPr lang="ru-RU"/>
        </a:p>
      </dgm:t>
    </dgm:pt>
    <dgm:pt modelId="{14C36F93-8E94-48E4-A70E-385069A94975}" type="sibTrans" cxnId="{D6210EC9-46B6-4168-A98B-E7D3DDF0DB9A}">
      <dgm:prSet/>
      <dgm:spPr/>
      <dgm:t>
        <a:bodyPr/>
        <a:lstStyle/>
        <a:p>
          <a:endParaRPr lang="ru-RU"/>
        </a:p>
      </dgm:t>
    </dgm:pt>
    <dgm:pt modelId="{29D8D0E7-F5B3-4287-92F7-F4A80960FE9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baseline="0" dirty="0"/>
            <a:t>Управление муниципальным имуществом</a:t>
          </a:r>
        </a:p>
      </dgm:t>
    </dgm:pt>
    <dgm:pt modelId="{F08EEFE1-B55E-4E1E-8A32-2ACE47079255}" type="parTrans" cxnId="{5E809624-11EA-4277-BB90-623C23886B31}">
      <dgm:prSet/>
      <dgm:spPr/>
      <dgm:t>
        <a:bodyPr/>
        <a:lstStyle/>
        <a:p>
          <a:endParaRPr lang="ru-RU"/>
        </a:p>
      </dgm:t>
    </dgm:pt>
    <dgm:pt modelId="{BF2C3D31-852F-46C2-8CD7-16974ED6B3B4}" type="sibTrans" cxnId="{5E809624-11EA-4277-BB90-623C23886B31}">
      <dgm:prSet/>
      <dgm:spPr/>
      <dgm:t>
        <a:bodyPr/>
        <a:lstStyle/>
        <a:p>
          <a:endParaRPr lang="ru-RU"/>
        </a:p>
      </dgm:t>
    </dgm:pt>
    <dgm:pt modelId="{CDC88DCF-4813-478C-B198-A3C6845207B2}">
      <dgm:prSet custT="1"/>
      <dgm:spPr/>
      <dgm:t>
        <a:bodyPr/>
        <a:lstStyle/>
        <a:p>
          <a:r>
            <a:rPr lang="ru-RU" sz="2200" b="1" dirty="0"/>
            <a:t>Развитие культуры</a:t>
          </a:r>
        </a:p>
      </dgm:t>
    </dgm:pt>
    <dgm:pt modelId="{5A3C19B7-56FE-410D-86B2-E7BCEF4D5008}" type="parTrans" cxnId="{989EBB02-DDBA-4875-8F93-7436EC24EB95}">
      <dgm:prSet/>
      <dgm:spPr/>
      <dgm:t>
        <a:bodyPr/>
        <a:lstStyle/>
        <a:p>
          <a:endParaRPr lang="ru-RU"/>
        </a:p>
      </dgm:t>
    </dgm:pt>
    <dgm:pt modelId="{3732E4CA-ADB6-4AA4-A203-896A5FBAAE6E}" type="sibTrans" cxnId="{989EBB02-DDBA-4875-8F93-7436EC24EB95}">
      <dgm:prSet/>
      <dgm:spPr/>
      <dgm:t>
        <a:bodyPr/>
        <a:lstStyle/>
        <a:p>
          <a:endParaRPr lang="ru-RU"/>
        </a:p>
      </dgm:t>
    </dgm:pt>
    <dgm:pt modelId="{E72173B1-6D4D-45DE-A03C-E49DDC2B282A}">
      <dgm:prSet custT="1"/>
      <dgm:spPr/>
      <dgm:t>
        <a:bodyPr/>
        <a:lstStyle/>
        <a:p>
          <a:r>
            <a:rPr lang="ru-RU" sz="2000" b="1" i="0" dirty="0">
              <a:latin typeface="Calibri (Основной текст)"/>
            </a:rPr>
            <a:t>Развитие физической культуры и спорта</a:t>
          </a:r>
        </a:p>
      </dgm:t>
    </dgm:pt>
    <dgm:pt modelId="{CB14CEF7-6D98-44DE-A3A2-58008303F6D0}" type="parTrans" cxnId="{BFBF7E1F-5CF8-4505-9984-EF4C7265F304}">
      <dgm:prSet/>
      <dgm:spPr/>
      <dgm:t>
        <a:bodyPr/>
        <a:lstStyle/>
        <a:p>
          <a:endParaRPr lang="ru-RU"/>
        </a:p>
      </dgm:t>
    </dgm:pt>
    <dgm:pt modelId="{CF237A1C-C93D-4D38-9F7D-90D7032FF504}" type="sibTrans" cxnId="{BFBF7E1F-5CF8-4505-9984-EF4C7265F304}">
      <dgm:prSet/>
      <dgm:spPr/>
      <dgm:t>
        <a:bodyPr/>
        <a:lstStyle/>
        <a:p>
          <a:endParaRPr lang="ru-RU"/>
        </a:p>
      </dgm:t>
    </dgm:pt>
    <dgm:pt modelId="{1AB5BAB9-873A-4D94-A0D7-0CDC8CD8833F}">
      <dgm:prSet custT="1"/>
      <dgm:spPr/>
      <dgm:t>
        <a:bodyPr/>
        <a:lstStyle/>
        <a:p>
          <a:r>
            <a:rPr lang="ru-RU" sz="2200" b="1" i="0" dirty="0"/>
            <a:t>Обеспечение доступным и комфортным жильем</a:t>
          </a:r>
        </a:p>
      </dgm:t>
    </dgm:pt>
    <dgm:pt modelId="{C54797B7-33CA-49FB-81E9-058683AFE7D7}" type="parTrans" cxnId="{A5B382B2-E6E6-4F1B-8391-DA192D2EBAE1}">
      <dgm:prSet/>
      <dgm:spPr/>
      <dgm:t>
        <a:bodyPr/>
        <a:lstStyle/>
        <a:p>
          <a:endParaRPr lang="ru-RU"/>
        </a:p>
      </dgm:t>
    </dgm:pt>
    <dgm:pt modelId="{8030533C-BE3B-4A4D-B4AD-E2A1158A12DA}" type="sibTrans" cxnId="{A5B382B2-E6E6-4F1B-8391-DA192D2EBAE1}">
      <dgm:prSet/>
      <dgm:spPr/>
      <dgm:t>
        <a:bodyPr/>
        <a:lstStyle/>
        <a:p>
          <a:endParaRPr lang="ru-RU"/>
        </a:p>
      </dgm:t>
    </dgm:pt>
    <dgm:pt modelId="{2C02B441-7D3B-4BAE-9E0F-C9D378C2C7DF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309 </a:t>
          </a:r>
          <a:r>
            <a:rPr lang="ru-RU" sz="2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15%</a:t>
          </a:r>
          <a:endParaRPr lang="ru-RU" sz="2500" dirty="0"/>
        </a:p>
      </dgm:t>
    </dgm:pt>
    <dgm:pt modelId="{B0CC38AB-1562-457C-BF62-63EAE86B22C1}" type="parTrans" cxnId="{22298975-E68E-4AE4-9BA5-A524B64466E6}">
      <dgm:prSet/>
      <dgm:spPr/>
      <dgm:t>
        <a:bodyPr/>
        <a:lstStyle/>
        <a:p>
          <a:endParaRPr lang="ru-RU"/>
        </a:p>
      </dgm:t>
    </dgm:pt>
    <dgm:pt modelId="{26D7DF96-4E21-455B-A8B6-ED99C870D6E8}" type="sibTrans" cxnId="{22298975-E68E-4AE4-9BA5-A524B64466E6}">
      <dgm:prSet/>
      <dgm:spPr/>
      <dgm:t>
        <a:bodyPr/>
        <a:lstStyle/>
        <a:p>
          <a:endParaRPr lang="ru-RU"/>
        </a:p>
      </dgm:t>
    </dgm:pt>
    <dgm:pt modelId="{CD0447E7-1500-486E-A9E9-44BAB099151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39 </a:t>
          </a:r>
          <a:r>
            <a:rPr lang="ru-RU" sz="2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9% </a:t>
          </a:r>
        </a:p>
        <a:p>
          <a:endParaRPr lang="ru-RU" sz="600" dirty="0"/>
        </a:p>
      </dgm:t>
    </dgm:pt>
    <dgm:pt modelId="{6A209DBD-B730-4EF5-9E0F-CEF13BF15E37}" type="parTrans" cxnId="{085F801D-121E-478F-9E60-35245ACBDFD5}">
      <dgm:prSet/>
      <dgm:spPr/>
      <dgm:t>
        <a:bodyPr/>
        <a:lstStyle/>
        <a:p>
          <a:endParaRPr lang="ru-RU"/>
        </a:p>
      </dgm:t>
    </dgm:pt>
    <dgm:pt modelId="{68685994-0A56-4BF1-8F74-D9B85BE7341E}" type="sibTrans" cxnId="{085F801D-121E-478F-9E60-35245ACBDFD5}">
      <dgm:prSet/>
      <dgm:spPr/>
      <dgm:t>
        <a:bodyPr/>
        <a:lstStyle/>
        <a:p>
          <a:endParaRPr lang="ru-RU"/>
        </a:p>
      </dgm:t>
    </dgm:pt>
    <dgm:pt modelId="{6625260C-F360-4F00-812F-C7E67F794DC9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33 </a:t>
          </a:r>
          <a:r>
            <a:rPr lang="ru-RU" sz="2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22%</a:t>
          </a:r>
          <a:endParaRPr lang="ru-RU" sz="2500" dirty="0"/>
        </a:p>
      </dgm:t>
    </dgm:pt>
    <dgm:pt modelId="{65F7C6B3-F741-4AB1-B5A8-8938F91D1F51}" type="parTrans" cxnId="{A6D09295-D671-406C-A5E6-8B87ED191B91}">
      <dgm:prSet/>
      <dgm:spPr/>
      <dgm:t>
        <a:bodyPr/>
        <a:lstStyle/>
        <a:p>
          <a:endParaRPr lang="ru-RU"/>
        </a:p>
      </dgm:t>
    </dgm:pt>
    <dgm:pt modelId="{28F608DB-5D06-4D5E-9B24-B110E5CB43A3}" type="sibTrans" cxnId="{A6D09295-D671-406C-A5E6-8B87ED191B91}">
      <dgm:prSet/>
      <dgm:spPr/>
      <dgm:t>
        <a:bodyPr/>
        <a:lstStyle/>
        <a:p>
          <a:endParaRPr lang="ru-RU"/>
        </a:p>
      </dgm:t>
    </dgm:pt>
    <dgm:pt modelId="{3C9E8F77-4ED7-4252-B993-EC67EB6C4441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23 </a:t>
          </a:r>
          <a:r>
            <a:rPr lang="ru-RU" sz="2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5%</a:t>
          </a:r>
          <a:endParaRPr lang="ru-RU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013347-0A69-4409-85F9-4A0AB8B0EFF8}" type="parTrans" cxnId="{1C3AD3D2-059D-4097-821C-C69440E26AE3}">
      <dgm:prSet/>
      <dgm:spPr/>
      <dgm:t>
        <a:bodyPr/>
        <a:lstStyle/>
        <a:p>
          <a:endParaRPr lang="ru-RU"/>
        </a:p>
      </dgm:t>
    </dgm:pt>
    <dgm:pt modelId="{BC9C8541-9FF7-4F63-B81B-51DB25C0145A}" type="sibTrans" cxnId="{1C3AD3D2-059D-4097-821C-C69440E26AE3}">
      <dgm:prSet/>
      <dgm:spPr/>
      <dgm:t>
        <a:bodyPr/>
        <a:lstStyle/>
        <a:p>
          <a:endParaRPr lang="ru-RU"/>
        </a:p>
      </dgm:t>
    </dgm:pt>
    <dgm:pt modelId="{082F3DBE-50F6-4335-9B1C-AE439DCEE0B1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21 </a:t>
          </a:r>
          <a:r>
            <a:rPr lang="ru-RU" sz="2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12%</a:t>
          </a:r>
          <a:endParaRPr lang="ru-RU" sz="2500" dirty="0"/>
        </a:p>
      </dgm:t>
    </dgm:pt>
    <dgm:pt modelId="{1BDCFA48-5F38-43D8-8B25-7383E78EA9AD}" type="parTrans" cxnId="{D2CC3A9E-801A-4D95-A24D-33AEB0F01FA2}">
      <dgm:prSet/>
      <dgm:spPr/>
      <dgm:t>
        <a:bodyPr/>
        <a:lstStyle/>
        <a:p>
          <a:endParaRPr lang="ru-RU"/>
        </a:p>
      </dgm:t>
    </dgm:pt>
    <dgm:pt modelId="{B49F07E8-B6C7-483F-9EA4-900F99D24897}" type="sibTrans" cxnId="{D2CC3A9E-801A-4D95-A24D-33AEB0F01FA2}">
      <dgm:prSet/>
      <dgm:spPr/>
      <dgm:t>
        <a:bodyPr/>
        <a:lstStyle/>
        <a:p>
          <a:endParaRPr lang="ru-RU"/>
        </a:p>
      </dgm:t>
    </dgm:pt>
    <dgm:pt modelId="{110B12B8-F9F1-4431-B769-A30089E7DB77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8,5 </a:t>
          </a:r>
          <a:r>
            <a:rPr lang="ru-RU" sz="2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93%</a:t>
          </a:r>
          <a:endParaRPr lang="ru-RU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A6A63C-8746-4723-A899-E69F1909A7FB}" type="parTrans" cxnId="{DAD0B6AB-5EBE-4D16-BE00-F8D5D535E6E3}">
      <dgm:prSet/>
      <dgm:spPr/>
      <dgm:t>
        <a:bodyPr/>
        <a:lstStyle/>
        <a:p>
          <a:endParaRPr lang="ru-RU"/>
        </a:p>
      </dgm:t>
    </dgm:pt>
    <dgm:pt modelId="{584FD147-056A-41E1-8C6D-817D5B790C7D}" type="sibTrans" cxnId="{DAD0B6AB-5EBE-4D16-BE00-F8D5D535E6E3}">
      <dgm:prSet/>
      <dgm:spPr/>
      <dgm:t>
        <a:bodyPr/>
        <a:lstStyle/>
        <a:p>
          <a:endParaRPr lang="ru-RU"/>
        </a:p>
      </dgm:t>
    </dgm:pt>
    <dgm:pt modelId="{7BE7FFAD-6D01-4BFD-B1B4-B05589EB9F90}" type="pres">
      <dgm:prSet presAssocID="{2E7C1A5E-4528-4DA8-9783-A9DE5257DC5C}" presName="Name0" presStyleCnt="0">
        <dgm:presLayoutVars>
          <dgm:dir/>
          <dgm:animLvl val="lvl"/>
          <dgm:resizeHandles/>
        </dgm:presLayoutVars>
      </dgm:prSet>
      <dgm:spPr/>
    </dgm:pt>
    <dgm:pt modelId="{81E125AA-3C10-47AC-9424-84CA14E73076}" type="pres">
      <dgm:prSet presAssocID="{FEB664A5-0C66-4A4C-9615-61EA5A2879C8}" presName="linNode" presStyleCnt="0"/>
      <dgm:spPr/>
    </dgm:pt>
    <dgm:pt modelId="{02FC40CF-6B9F-46A6-B371-7F37D489C000}" type="pres">
      <dgm:prSet presAssocID="{FEB664A5-0C66-4A4C-9615-61EA5A2879C8}" presName="parentShp" presStyleLbl="node1" presStyleIdx="0" presStyleCnt="6" custScaleX="296294" custScaleY="99069" custLinFactNeighborX="-11560" custLinFactNeighborY="-3738">
        <dgm:presLayoutVars>
          <dgm:bulletEnabled val="1"/>
        </dgm:presLayoutVars>
      </dgm:prSet>
      <dgm:spPr/>
    </dgm:pt>
    <dgm:pt modelId="{4414D417-3AAB-4BFD-876C-F95171F340A5}" type="pres">
      <dgm:prSet presAssocID="{FEB664A5-0C66-4A4C-9615-61EA5A2879C8}" presName="childShp" presStyleLbl="bgAccFollowNode1" presStyleIdx="0" presStyleCnt="6" custScaleX="82109">
        <dgm:presLayoutVars>
          <dgm:bulletEnabled val="1"/>
        </dgm:presLayoutVars>
      </dgm:prSet>
      <dgm:spPr/>
    </dgm:pt>
    <dgm:pt modelId="{CA62304F-41A9-4712-B9A9-1DF1D52BBD8E}" type="pres">
      <dgm:prSet presAssocID="{EB39C59F-B314-4D2B-9E13-0AA47E16D9B0}" presName="spacing" presStyleCnt="0"/>
      <dgm:spPr/>
    </dgm:pt>
    <dgm:pt modelId="{9F21AA09-05FC-4DA8-997E-C283744EE639}" type="pres">
      <dgm:prSet presAssocID="{0037FC03-DD2E-4EF6-A3AE-BDBDFC927956}" presName="linNode" presStyleCnt="0"/>
      <dgm:spPr/>
    </dgm:pt>
    <dgm:pt modelId="{06124CBC-742A-41EB-A4C8-37C16D27A4B5}" type="pres">
      <dgm:prSet presAssocID="{0037FC03-DD2E-4EF6-A3AE-BDBDFC927956}" presName="parentShp" presStyleLbl="node1" presStyleIdx="1" presStyleCnt="6" custAng="0" custScaleX="378608" custScaleY="111283">
        <dgm:presLayoutVars>
          <dgm:bulletEnabled val="1"/>
        </dgm:presLayoutVars>
      </dgm:prSet>
      <dgm:spPr/>
    </dgm:pt>
    <dgm:pt modelId="{28B618F5-E934-495C-8C78-A801CC5DB0D7}" type="pres">
      <dgm:prSet presAssocID="{0037FC03-DD2E-4EF6-A3AE-BDBDFC927956}" presName="childShp" presStyleLbl="bgAccFollowNode1" presStyleIdx="1" presStyleCnt="6" custScaleX="113073">
        <dgm:presLayoutVars>
          <dgm:bulletEnabled val="1"/>
        </dgm:presLayoutVars>
      </dgm:prSet>
      <dgm:spPr/>
    </dgm:pt>
    <dgm:pt modelId="{85A3B249-AB43-46C9-A0C2-018437AF0F88}" type="pres">
      <dgm:prSet presAssocID="{14C36F93-8E94-48E4-A70E-385069A94975}" presName="spacing" presStyleCnt="0"/>
      <dgm:spPr/>
    </dgm:pt>
    <dgm:pt modelId="{661F326F-D09A-4906-99F6-7D8318934362}" type="pres">
      <dgm:prSet presAssocID="{29D8D0E7-F5B3-4287-92F7-F4A80960FE9A}" presName="linNode" presStyleCnt="0"/>
      <dgm:spPr/>
    </dgm:pt>
    <dgm:pt modelId="{0187811D-DEA3-4C47-800A-4A3ADE0F8683}" type="pres">
      <dgm:prSet presAssocID="{29D8D0E7-F5B3-4287-92F7-F4A80960FE9A}" presName="parentShp" presStyleLbl="node1" presStyleIdx="2" presStyleCnt="6" custScaleX="318059" custScaleY="95668">
        <dgm:presLayoutVars>
          <dgm:bulletEnabled val="1"/>
        </dgm:presLayoutVars>
      </dgm:prSet>
      <dgm:spPr/>
    </dgm:pt>
    <dgm:pt modelId="{C65CE7AB-6724-4A1C-8594-694C0A022EB0}" type="pres">
      <dgm:prSet presAssocID="{29D8D0E7-F5B3-4287-92F7-F4A80960FE9A}" presName="childShp" presStyleLbl="bgAccFollowNode1" presStyleIdx="2" presStyleCnt="6">
        <dgm:presLayoutVars>
          <dgm:bulletEnabled val="1"/>
        </dgm:presLayoutVars>
      </dgm:prSet>
      <dgm:spPr/>
    </dgm:pt>
    <dgm:pt modelId="{F2D19DE8-56B9-4CFC-800D-03DEE1FF1054}" type="pres">
      <dgm:prSet presAssocID="{BF2C3D31-852F-46C2-8CD7-16974ED6B3B4}" presName="spacing" presStyleCnt="0"/>
      <dgm:spPr/>
    </dgm:pt>
    <dgm:pt modelId="{CCE73B73-F9EF-4A21-96A7-E813FF0A6C03}" type="pres">
      <dgm:prSet presAssocID="{CDC88DCF-4813-478C-B198-A3C6845207B2}" presName="linNode" presStyleCnt="0"/>
      <dgm:spPr/>
    </dgm:pt>
    <dgm:pt modelId="{ED24AD5D-8CCC-4C8D-880D-F947A57B9D25}" type="pres">
      <dgm:prSet presAssocID="{CDC88DCF-4813-478C-B198-A3C6845207B2}" presName="parentShp" presStyleLbl="node1" presStyleIdx="3" presStyleCnt="6" custScaleX="294717" custScaleY="86163" custLinFactNeighborX="-167" custLinFactNeighborY="-6887">
        <dgm:presLayoutVars>
          <dgm:bulletEnabled val="1"/>
        </dgm:presLayoutVars>
      </dgm:prSet>
      <dgm:spPr/>
    </dgm:pt>
    <dgm:pt modelId="{0EC5D3DA-1DC2-42F7-B2ED-08F7809A8F84}" type="pres">
      <dgm:prSet presAssocID="{CDC88DCF-4813-478C-B198-A3C6845207B2}" presName="childShp" presStyleLbl="bgAccFollowNode1" presStyleIdx="3" presStyleCnt="6" custLinFactNeighborX="-671" custLinFactNeighborY="-12166">
        <dgm:presLayoutVars>
          <dgm:bulletEnabled val="1"/>
        </dgm:presLayoutVars>
      </dgm:prSet>
      <dgm:spPr/>
    </dgm:pt>
    <dgm:pt modelId="{246F6F27-C88B-4B02-9850-5B5BE443F9C7}" type="pres">
      <dgm:prSet presAssocID="{3732E4CA-ADB6-4AA4-A203-896A5FBAAE6E}" presName="spacing" presStyleCnt="0"/>
      <dgm:spPr/>
    </dgm:pt>
    <dgm:pt modelId="{2FFDC0AC-D932-47B5-807C-534EC32FF34F}" type="pres">
      <dgm:prSet presAssocID="{E72173B1-6D4D-45DE-A03C-E49DDC2B282A}" presName="linNode" presStyleCnt="0"/>
      <dgm:spPr/>
    </dgm:pt>
    <dgm:pt modelId="{29E7FDDC-39DC-4681-A9E6-9944F9E20EBB}" type="pres">
      <dgm:prSet presAssocID="{E72173B1-6D4D-45DE-A03C-E49DDC2B282A}" presName="parentShp" presStyleLbl="node1" presStyleIdx="4" presStyleCnt="6" custScaleX="285634" custScaleY="97265" custLinFactNeighborX="-2524" custLinFactNeighborY="-1244">
        <dgm:presLayoutVars>
          <dgm:bulletEnabled val="1"/>
        </dgm:presLayoutVars>
      </dgm:prSet>
      <dgm:spPr/>
    </dgm:pt>
    <dgm:pt modelId="{1EF5C1BC-C06F-4D08-9D7E-393C9A2C5B50}" type="pres">
      <dgm:prSet presAssocID="{E72173B1-6D4D-45DE-A03C-E49DDC2B282A}" presName="childShp" presStyleLbl="bgAccFollowNode1" presStyleIdx="4" presStyleCnt="6">
        <dgm:presLayoutVars>
          <dgm:bulletEnabled val="1"/>
        </dgm:presLayoutVars>
      </dgm:prSet>
      <dgm:spPr/>
    </dgm:pt>
    <dgm:pt modelId="{744E43D7-C7F9-487E-B806-587C1ED1F349}" type="pres">
      <dgm:prSet presAssocID="{CF237A1C-C93D-4D38-9F7D-90D7032FF504}" presName="spacing" presStyleCnt="0"/>
      <dgm:spPr/>
    </dgm:pt>
    <dgm:pt modelId="{B82100D6-6443-4B89-BE0E-ADADFCEFF5EA}" type="pres">
      <dgm:prSet presAssocID="{1AB5BAB9-873A-4D94-A0D7-0CDC8CD8833F}" presName="linNode" presStyleCnt="0"/>
      <dgm:spPr/>
    </dgm:pt>
    <dgm:pt modelId="{2787F28C-38DE-4A04-9EA0-79C55F721FC4}" type="pres">
      <dgm:prSet presAssocID="{1AB5BAB9-873A-4D94-A0D7-0CDC8CD8833F}" presName="parentShp" presStyleLbl="node1" presStyleIdx="5" presStyleCnt="6" custScaleX="213926">
        <dgm:presLayoutVars>
          <dgm:bulletEnabled val="1"/>
        </dgm:presLayoutVars>
      </dgm:prSet>
      <dgm:spPr/>
    </dgm:pt>
    <dgm:pt modelId="{870BC0AE-913A-4F72-B790-88F00C1879B9}" type="pres">
      <dgm:prSet presAssocID="{1AB5BAB9-873A-4D94-A0D7-0CDC8CD8833F}" presName="childShp" presStyleLbl="bgAccFollowNode1" presStyleIdx="5" presStyleCnt="6">
        <dgm:presLayoutVars>
          <dgm:bulletEnabled val="1"/>
        </dgm:presLayoutVars>
      </dgm:prSet>
      <dgm:spPr/>
    </dgm:pt>
  </dgm:ptLst>
  <dgm:cxnLst>
    <dgm:cxn modelId="{989EBB02-DDBA-4875-8F93-7436EC24EB95}" srcId="{2E7C1A5E-4528-4DA8-9783-A9DE5257DC5C}" destId="{CDC88DCF-4813-478C-B198-A3C6845207B2}" srcOrd="3" destOrd="0" parTransId="{5A3C19B7-56FE-410D-86B2-E7BCEF4D5008}" sibTransId="{3732E4CA-ADB6-4AA4-A203-896A5FBAAE6E}"/>
    <dgm:cxn modelId="{CF9CC20D-A705-4330-852C-05FCAFC9CBD0}" type="presOf" srcId="{1AB5BAB9-873A-4D94-A0D7-0CDC8CD8833F}" destId="{2787F28C-38DE-4A04-9EA0-79C55F721FC4}" srcOrd="0" destOrd="0" presId="urn:microsoft.com/office/officeart/2005/8/layout/vList6"/>
    <dgm:cxn modelId="{C70A281D-9D6B-483B-8F46-ACE11790FC65}" type="presOf" srcId="{CDC88DCF-4813-478C-B198-A3C6845207B2}" destId="{ED24AD5D-8CCC-4C8D-880D-F947A57B9D25}" srcOrd="0" destOrd="0" presId="urn:microsoft.com/office/officeart/2005/8/layout/vList6"/>
    <dgm:cxn modelId="{085F801D-121E-478F-9E60-35245ACBDFD5}" srcId="{0037FC03-DD2E-4EF6-A3AE-BDBDFC927956}" destId="{CD0447E7-1500-486E-A9E9-44BAB0991511}" srcOrd="0" destOrd="0" parTransId="{6A209DBD-B730-4EF5-9E0F-CEF13BF15E37}" sibTransId="{68685994-0A56-4BF1-8F74-D9B85BE7341E}"/>
    <dgm:cxn modelId="{BFBF7E1F-5CF8-4505-9984-EF4C7265F304}" srcId="{2E7C1A5E-4528-4DA8-9783-A9DE5257DC5C}" destId="{E72173B1-6D4D-45DE-A03C-E49DDC2B282A}" srcOrd="4" destOrd="0" parTransId="{CB14CEF7-6D98-44DE-A3A2-58008303F6D0}" sibTransId="{CF237A1C-C93D-4D38-9F7D-90D7032FF504}"/>
    <dgm:cxn modelId="{5E809624-11EA-4277-BB90-623C23886B31}" srcId="{2E7C1A5E-4528-4DA8-9783-A9DE5257DC5C}" destId="{29D8D0E7-F5B3-4287-92F7-F4A80960FE9A}" srcOrd="2" destOrd="0" parTransId="{F08EEFE1-B55E-4E1E-8A32-2ACE47079255}" sibTransId="{BF2C3D31-852F-46C2-8CD7-16974ED6B3B4}"/>
    <dgm:cxn modelId="{3078C62C-43AB-4D37-B8A7-5FE9EDE1719C}" srcId="{2E7C1A5E-4528-4DA8-9783-A9DE5257DC5C}" destId="{FEB664A5-0C66-4A4C-9615-61EA5A2879C8}" srcOrd="0" destOrd="0" parTransId="{A62CB637-30BD-422B-89D2-809104B59302}" sibTransId="{EB39C59F-B314-4D2B-9E13-0AA47E16D9B0}"/>
    <dgm:cxn modelId="{458AF62F-6DC2-4C49-96D1-8335C3FF419E}" type="presOf" srcId="{2C02B441-7D3B-4BAE-9E0F-C9D378C2C7DF}" destId="{4414D417-3AAB-4BFD-876C-F95171F340A5}" srcOrd="0" destOrd="0" presId="urn:microsoft.com/office/officeart/2005/8/layout/vList6"/>
    <dgm:cxn modelId="{2D19995F-A251-49D8-8A66-C39F6A59746C}" type="presOf" srcId="{6625260C-F360-4F00-812F-C7E67F794DC9}" destId="{C65CE7AB-6724-4A1C-8594-694C0A022EB0}" srcOrd="0" destOrd="0" presId="urn:microsoft.com/office/officeart/2005/8/layout/vList6"/>
    <dgm:cxn modelId="{BCF42267-1D8B-452D-87FB-F071D9A230EE}" type="presOf" srcId="{082F3DBE-50F6-4335-9B1C-AE439DCEE0B1}" destId="{1EF5C1BC-C06F-4D08-9D7E-393C9A2C5B50}" srcOrd="0" destOrd="0" presId="urn:microsoft.com/office/officeart/2005/8/layout/vList6"/>
    <dgm:cxn modelId="{625CEB4D-5D7A-4C91-9775-0A25DB470D53}" type="presOf" srcId="{CD0447E7-1500-486E-A9E9-44BAB0991511}" destId="{28B618F5-E934-495C-8C78-A801CC5DB0D7}" srcOrd="0" destOrd="0" presId="urn:microsoft.com/office/officeart/2005/8/layout/vList6"/>
    <dgm:cxn modelId="{22298975-E68E-4AE4-9BA5-A524B64466E6}" srcId="{FEB664A5-0C66-4A4C-9615-61EA5A2879C8}" destId="{2C02B441-7D3B-4BAE-9E0F-C9D378C2C7DF}" srcOrd="0" destOrd="0" parTransId="{B0CC38AB-1562-457C-BF62-63EAE86B22C1}" sibTransId="{26D7DF96-4E21-455B-A8B6-ED99C870D6E8}"/>
    <dgm:cxn modelId="{4530DC81-5263-423C-9C04-A5F2076752D6}" type="presOf" srcId="{29D8D0E7-F5B3-4287-92F7-F4A80960FE9A}" destId="{0187811D-DEA3-4C47-800A-4A3ADE0F8683}" srcOrd="0" destOrd="0" presId="urn:microsoft.com/office/officeart/2005/8/layout/vList6"/>
    <dgm:cxn modelId="{D797CC90-3C3B-4CDC-B7EE-18E2C4A8CE8D}" type="presOf" srcId="{110B12B8-F9F1-4431-B769-A30089E7DB77}" destId="{870BC0AE-913A-4F72-B790-88F00C1879B9}" srcOrd="0" destOrd="0" presId="urn:microsoft.com/office/officeart/2005/8/layout/vList6"/>
    <dgm:cxn modelId="{A6D09295-D671-406C-A5E6-8B87ED191B91}" srcId="{29D8D0E7-F5B3-4287-92F7-F4A80960FE9A}" destId="{6625260C-F360-4F00-812F-C7E67F794DC9}" srcOrd="0" destOrd="0" parTransId="{65F7C6B3-F741-4AB1-B5A8-8938F91D1F51}" sibTransId="{28F608DB-5D06-4D5E-9B24-B110E5CB43A3}"/>
    <dgm:cxn modelId="{D2CC3A9E-801A-4D95-A24D-33AEB0F01FA2}" srcId="{E72173B1-6D4D-45DE-A03C-E49DDC2B282A}" destId="{082F3DBE-50F6-4335-9B1C-AE439DCEE0B1}" srcOrd="0" destOrd="0" parTransId="{1BDCFA48-5F38-43D8-8B25-7383E78EA9AD}" sibTransId="{B49F07E8-B6C7-483F-9EA4-900F99D24897}"/>
    <dgm:cxn modelId="{91F489A7-40E0-4CEC-9D4B-691B0FA3D212}" type="presOf" srcId="{3C9E8F77-4ED7-4252-B993-EC67EB6C4441}" destId="{0EC5D3DA-1DC2-42F7-B2ED-08F7809A8F84}" srcOrd="0" destOrd="0" presId="urn:microsoft.com/office/officeart/2005/8/layout/vList6"/>
    <dgm:cxn modelId="{19BCB4A8-9663-45B5-811A-2BED8F57DB6E}" type="presOf" srcId="{FEB664A5-0C66-4A4C-9615-61EA5A2879C8}" destId="{02FC40CF-6B9F-46A6-B371-7F37D489C000}" srcOrd="0" destOrd="0" presId="urn:microsoft.com/office/officeart/2005/8/layout/vList6"/>
    <dgm:cxn modelId="{DAD0B6AB-5EBE-4D16-BE00-F8D5D535E6E3}" srcId="{1AB5BAB9-873A-4D94-A0D7-0CDC8CD8833F}" destId="{110B12B8-F9F1-4431-B769-A30089E7DB77}" srcOrd="0" destOrd="0" parTransId="{87A6A63C-8746-4723-A899-E69F1909A7FB}" sibTransId="{584FD147-056A-41E1-8C6D-817D5B790C7D}"/>
    <dgm:cxn modelId="{A5B382B2-E6E6-4F1B-8391-DA192D2EBAE1}" srcId="{2E7C1A5E-4528-4DA8-9783-A9DE5257DC5C}" destId="{1AB5BAB9-873A-4D94-A0D7-0CDC8CD8833F}" srcOrd="5" destOrd="0" parTransId="{C54797B7-33CA-49FB-81E9-058683AFE7D7}" sibTransId="{8030533C-BE3B-4A4D-B4AD-E2A1158A12DA}"/>
    <dgm:cxn modelId="{EF348EB7-DFC4-489B-9219-D2C15DB9988F}" type="presOf" srcId="{0037FC03-DD2E-4EF6-A3AE-BDBDFC927956}" destId="{06124CBC-742A-41EB-A4C8-37C16D27A4B5}" srcOrd="0" destOrd="0" presId="urn:microsoft.com/office/officeart/2005/8/layout/vList6"/>
    <dgm:cxn modelId="{A7E835B8-2EEA-4651-8F3B-C48BC332C55C}" type="presOf" srcId="{2E7C1A5E-4528-4DA8-9783-A9DE5257DC5C}" destId="{7BE7FFAD-6D01-4BFD-B1B4-B05589EB9F90}" srcOrd="0" destOrd="0" presId="urn:microsoft.com/office/officeart/2005/8/layout/vList6"/>
    <dgm:cxn modelId="{D6210EC9-46B6-4168-A98B-E7D3DDF0DB9A}" srcId="{2E7C1A5E-4528-4DA8-9783-A9DE5257DC5C}" destId="{0037FC03-DD2E-4EF6-A3AE-BDBDFC927956}" srcOrd="1" destOrd="0" parTransId="{712AB9E9-E629-4449-A119-CDC04478F190}" sibTransId="{14C36F93-8E94-48E4-A70E-385069A94975}"/>
    <dgm:cxn modelId="{1C3AD3D2-059D-4097-821C-C69440E26AE3}" srcId="{CDC88DCF-4813-478C-B198-A3C6845207B2}" destId="{3C9E8F77-4ED7-4252-B993-EC67EB6C4441}" srcOrd="0" destOrd="0" parTransId="{3E013347-0A69-4409-85F9-4A0AB8B0EFF8}" sibTransId="{BC9C8541-9FF7-4F63-B81B-51DB25C0145A}"/>
    <dgm:cxn modelId="{C38699D6-CEA6-4EEB-967D-EB8356D6C183}" type="presOf" srcId="{E72173B1-6D4D-45DE-A03C-E49DDC2B282A}" destId="{29E7FDDC-39DC-4681-A9E6-9944F9E20EBB}" srcOrd="0" destOrd="0" presId="urn:microsoft.com/office/officeart/2005/8/layout/vList6"/>
    <dgm:cxn modelId="{403D4EF8-05DF-412D-8655-D71F43C15824}" type="presParOf" srcId="{7BE7FFAD-6D01-4BFD-B1B4-B05589EB9F90}" destId="{81E125AA-3C10-47AC-9424-84CA14E73076}" srcOrd="0" destOrd="0" presId="urn:microsoft.com/office/officeart/2005/8/layout/vList6"/>
    <dgm:cxn modelId="{B44B05D6-465B-4C1A-905D-1E71F3D9B286}" type="presParOf" srcId="{81E125AA-3C10-47AC-9424-84CA14E73076}" destId="{02FC40CF-6B9F-46A6-B371-7F37D489C000}" srcOrd="0" destOrd="0" presId="urn:microsoft.com/office/officeart/2005/8/layout/vList6"/>
    <dgm:cxn modelId="{C718E150-9036-4260-BF0C-B612BD8BAEDC}" type="presParOf" srcId="{81E125AA-3C10-47AC-9424-84CA14E73076}" destId="{4414D417-3AAB-4BFD-876C-F95171F340A5}" srcOrd="1" destOrd="0" presId="urn:microsoft.com/office/officeart/2005/8/layout/vList6"/>
    <dgm:cxn modelId="{43FB4733-C2BE-47F9-87FD-1E1865F43205}" type="presParOf" srcId="{7BE7FFAD-6D01-4BFD-B1B4-B05589EB9F90}" destId="{CA62304F-41A9-4712-B9A9-1DF1D52BBD8E}" srcOrd="1" destOrd="0" presId="urn:microsoft.com/office/officeart/2005/8/layout/vList6"/>
    <dgm:cxn modelId="{1F654C91-4496-494B-88A9-0A7A3A9B6135}" type="presParOf" srcId="{7BE7FFAD-6D01-4BFD-B1B4-B05589EB9F90}" destId="{9F21AA09-05FC-4DA8-997E-C283744EE639}" srcOrd="2" destOrd="0" presId="urn:microsoft.com/office/officeart/2005/8/layout/vList6"/>
    <dgm:cxn modelId="{6254B094-EB54-47D4-A3E7-99A88628C7E3}" type="presParOf" srcId="{9F21AA09-05FC-4DA8-997E-C283744EE639}" destId="{06124CBC-742A-41EB-A4C8-37C16D27A4B5}" srcOrd="0" destOrd="0" presId="urn:microsoft.com/office/officeart/2005/8/layout/vList6"/>
    <dgm:cxn modelId="{784F9C5D-461B-42DC-AF95-367583CD70C1}" type="presParOf" srcId="{9F21AA09-05FC-4DA8-997E-C283744EE639}" destId="{28B618F5-E934-495C-8C78-A801CC5DB0D7}" srcOrd="1" destOrd="0" presId="urn:microsoft.com/office/officeart/2005/8/layout/vList6"/>
    <dgm:cxn modelId="{A99B6F9A-821F-4841-BEDD-57C3F0AB9200}" type="presParOf" srcId="{7BE7FFAD-6D01-4BFD-B1B4-B05589EB9F90}" destId="{85A3B249-AB43-46C9-A0C2-018437AF0F88}" srcOrd="3" destOrd="0" presId="urn:microsoft.com/office/officeart/2005/8/layout/vList6"/>
    <dgm:cxn modelId="{799AC711-1731-4AB0-AA98-BBD5D47E9B29}" type="presParOf" srcId="{7BE7FFAD-6D01-4BFD-B1B4-B05589EB9F90}" destId="{661F326F-D09A-4906-99F6-7D8318934362}" srcOrd="4" destOrd="0" presId="urn:microsoft.com/office/officeart/2005/8/layout/vList6"/>
    <dgm:cxn modelId="{A9FB2361-9EC7-4CA5-BD51-2C0CC75BFA01}" type="presParOf" srcId="{661F326F-D09A-4906-99F6-7D8318934362}" destId="{0187811D-DEA3-4C47-800A-4A3ADE0F8683}" srcOrd="0" destOrd="0" presId="urn:microsoft.com/office/officeart/2005/8/layout/vList6"/>
    <dgm:cxn modelId="{62D6AD52-6D11-4D39-9CCC-5CB24F136900}" type="presParOf" srcId="{661F326F-D09A-4906-99F6-7D8318934362}" destId="{C65CE7AB-6724-4A1C-8594-694C0A022EB0}" srcOrd="1" destOrd="0" presId="urn:microsoft.com/office/officeart/2005/8/layout/vList6"/>
    <dgm:cxn modelId="{6675EAE0-2ED0-4AFD-8A28-FDC1810931C3}" type="presParOf" srcId="{7BE7FFAD-6D01-4BFD-B1B4-B05589EB9F90}" destId="{F2D19DE8-56B9-4CFC-800D-03DEE1FF1054}" srcOrd="5" destOrd="0" presId="urn:microsoft.com/office/officeart/2005/8/layout/vList6"/>
    <dgm:cxn modelId="{CC67128D-8C01-4DD4-B17F-D679D0C018EE}" type="presParOf" srcId="{7BE7FFAD-6D01-4BFD-B1B4-B05589EB9F90}" destId="{CCE73B73-F9EF-4A21-96A7-E813FF0A6C03}" srcOrd="6" destOrd="0" presId="urn:microsoft.com/office/officeart/2005/8/layout/vList6"/>
    <dgm:cxn modelId="{DA67E0D0-2DBA-4108-8292-0664468CE23E}" type="presParOf" srcId="{CCE73B73-F9EF-4A21-96A7-E813FF0A6C03}" destId="{ED24AD5D-8CCC-4C8D-880D-F947A57B9D25}" srcOrd="0" destOrd="0" presId="urn:microsoft.com/office/officeart/2005/8/layout/vList6"/>
    <dgm:cxn modelId="{E1CAEE2C-BE32-4CEE-9768-F7D964FE3A0C}" type="presParOf" srcId="{CCE73B73-F9EF-4A21-96A7-E813FF0A6C03}" destId="{0EC5D3DA-1DC2-42F7-B2ED-08F7809A8F84}" srcOrd="1" destOrd="0" presId="urn:microsoft.com/office/officeart/2005/8/layout/vList6"/>
    <dgm:cxn modelId="{99F9D81E-1724-4946-B128-7CD701F6ABE9}" type="presParOf" srcId="{7BE7FFAD-6D01-4BFD-B1B4-B05589EB9F90}" destId="{246F6F27-C88B-4B02-9850-5B5BE443F9C7}" srcOrd="7" destOrd="0" presId="urn:microsoft.com/office/officeart/2005/8/layout/vList6"/>
    <dgm:cxn modelId="{2CD6021D-23F8-43DF-B3B7-327D0F741F34}" type="presParOf" srcId="{7BE7FFAD-6D01-4BFD-B1B4-B05589EB9F90}" destId="{2FFDC0AC-D932-47B5-807C-534EC32FF34F}" srcOrd="8" destOrd="0" presId="urn:microsoft.com/office/officeart/2005/8/layout/vList6"/>
    <dgm:cxn modelId="{8CCD7020-CDD5-4DD1-B66D-F418BEC2FDA2}" type="presParOf" srcId="{2FFDC0AC-D932-47B5-807C-534EC32FF34F}" destId="{29E7FDDC-39DC-4681-A9E6-9944F9E20EBB}" srcOrd="0" destOrd="0" presId="urn:microsoft.com/office/officeart/2005/8/layout/vList6"/>
    <dgm:cxn modelId="{4D43CD91-4F71-49ED-BB41-04114E26C1A4}" type="presParOf" srcId="{2FFDC0AC-D932-47B5-807C-534EC32FF34F}" destId="{1EF5C1BC-C06F-4D08-9D7E-393C9A2C5B50}" srcOrd="1" destOrd="0" presId="urn:microsoft.com/office/officeart/2005/8/layout/vList6"/>
    <dgm:cxn modelId="{D832E4DB-6BF8-4762-9130-699B7C309960}" type="presParOf" srcId="{7BE7FFAD-6D01-4BFD-B1B4-B05589EB9F90}" destId="{744E43D7-C7F9-487E-B806-587C1ED1F349}" srcOrd="9" destOrd="0" presId="urn:microsoft.com/office/officeart/2005/8/layout/vList6"/>
    <dgm:cxn modelId="{BDE501EB-BD79-4AA1-B0A5-54AAC26514DA}" type="presParOf" srcId="{7BE7FFAD-6D01-4BFD-B1B4-B05589EB9F90}" destId="{B82100D6-6443-4B89-BE0E-ADADFCEFF5EA}" srcOrd="10" destOrd="0" presId="urn:microsoft.com/office/officeart/2005/8/layout/vList6"/>
    <dgm:cxn modelId="{96EB6BDD-854D-4947-8EE9-105B7742B382}" type="presParOf" srcId="{B82100D6-6443-4B89-BE0E-ADADFCEFF5EA}" destId="{2787F28C-38DE-4A04-9EA0-79C55F721FC4}" srcOrd="0" destOrd="0" presId="urn:microsoft.com/office/officeart/2005/8/layout/vList6"/>
    <dgm:cxn modelId="{76AFF211-A666-441B-8115-35A73D81AB85}" type="presParOf" srcId="{B82100D6-6443-4B89-BE0E-ADADFCEFF5EA}" destId="{870BC0AE-913A-4F72-B790-88F00C1879B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D40D8E-ECA2-4371-88BB-65F909CF4989}" type="doc">
      <dgm:prSet loTypeId="urn:microsoft.com/office/officeart/2005/8/layout/arrow2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3ABEAA6-748B-4A32-B7C9-53EC553E314E}">
      <dgm:prSet phldrT="[Текст]" custT="1"/>
      <dgm:spPr/>
      <dgm:t>
        <a:bodyPr/>
        <a:lstStyle/>
        <a:p>
          <a:r>
            <a:rPr lang="ru-RU" sz="2000" b="1" dirty="0"/>
            <a:t>Участие Железногорска в грантовых и социально-экономических проектах страны и региона</a:t>
          </a:r>
          <a:endParaRPr lang="ru-RU" sz="2000" dirty="0"/>
        </a:p>
      </dgm:t>
    </dgm:pt>
    <dgm:pt modelId="{9C1D9769-77B3-4D8F-8CD6-B1400BAE07B0}" type="parTrans" cxnId="{3CB8BB96-5AB9-4689-A5F8-F259B8B4E890}">
      <dgm:prSet/>
      <dgm:spPr/>
      <dgm:t>
        <a:bodyPr/>
        <a:lstStyle/>
        <a:p>
          <a:endParaRPr lang="ru-RU"/>
        </a:p>
      </dgm:t>
    </dgm:pt>
    <dgm:pt modelId="{0EB31605-4BB8-4689-B72C-830D13CD8380}" type="sibTrans" cxnId="{3CB8BB96-5AB9-4689-A5F8-F259B8B4E890}">
      <dgm:prSet/>
      <dgm:spPr/>
      <dgm:t>
        <a:bodyPr/>
        <a:lstStyle/>
        <a:p>
          <a:endParaRPr lang="ru-RU"/>
        </a:p>
      </dgm:t>
    </dgm:pt>
    <dgm:pt modelId="{6D8D6E49-E61E-44F4-9CD3-72463488052B}">
      <dgm:prSet custT="1"/>
      <dgm:spPr/>
      <dgm:t>
        <a:bodyPr/>
        <a:lstStyle/>
        <a:p>
          <a:r>
            <a:rPr lang="ru-RU" sz="2000" b="1" dirty="0"/>
            <a:t>Наращивание объема краевых субсидий и дотаций</a:t>
          </a:r>
        </a:p>
      </dgm:t>
    </dgm:pt>
    <dgm:pt modelId="{5218F0B1-F129-4867-BF49-A1A434E60F8A}" type="parTrans" cxnId="{2A83ECE5-C24D-4A5A-B7AB-A6020AFE4D5D}">
      <dgm:prSet/>
      <dgm:spPr/>
      <dgm:t>
        <a:bodyPr/>
        <a:lstStyle/>
        <a:p>
          <a:endParaRPr lang="ru-RU"/>
        </a:p>
      </dgm:t>
    </dgm:pt>
    <dgm:pt modelId="{AFFD75E0-2728-4E46-988F-A37EAD7C0254}" type="sibTrans" cxnId="{2A83ECE5-C24D-4A5A-B7AB-A6020AFE4D5D}">
      <dgm:prSet/>
      <dgm:spPr/>
      <dgm:t>
        <a:bodyPr/>
        <a:lstStyle/>
        <a:p>
          <a:endParaRPr lang="ru-RU"/>
        </a:p>
      </dgm:t>
    </dgm:pt>
    <dgm:pt modelId="{D5365656-2C2B-4177-AA1C-0304E7A5E3D9}">
      <dgm:prSet custT="1"/>
      <dgm:spPr/>
      <dgm:t>
        <a:bodyPr/>
        <a:lstStyle/>
        <a:p>
          <a:r>
            <a:rPr lang="ru-RU" sz="2000" b="1" dirty="0"/>
            <a:t>Обеспечение максимального присутствия в краевых  и федеральных программах</a:t>
          </a:r>
        </a:p>
      </dgm:t>
    </dgm:pt>
    <dgm:pt modelId="{E0316017-1F73-4777-92EA-E604667BF8D4}" type="sibTrans" cxnId="{9BF6DA08-C565-4FCB-9ACD-0664B461B268}">
      <dgm:prSet/>
      <dgm:spPr/>
      <dgm:t>
        <a:bodyPr/>
        <a:lstStyle/>
        <a:p>
          <a:endParaRPr lang="ru-RU"/>
        </a:p>
      </dgm:t>
    </dgm:pt>
    <dgm:pt modelId="{A1D99C8D-82ED-4280-BF84-15CE38BE2D0D}" type="parTrans" cxnId="{9BF6DA08-C565-4FCB-9ACD-0664B461B268}">
      <dgm:prSet/>
      <dgm:spPr/>
      <dgm:t>
        <a:bodyPr/>
        <a:lstStyle/>
        <a:p>
          <a:endParaRPr lang="ru-RU"/>
        </a:p>
      </dgm:t>
    </dgm:pt>
    <dgm:pt modelId="{A169A70A-2605-455B-A5D6-D03E02FA5E15}" type="pres">
      <dgm:prSet presAssocID="{9CD40D8E-ECA2-4371-88BB-65F909CF4989}" presName="arrowDiagram" presStyleCnt="0">
        <dgm:presLayoutVars>
          <dgm:chMax val="5"/>
          <dgm:dir/>
          <dgm:resizeHandles val="exact"/>
        </dgm:presLayoutVars>
      </dgm:prSet>
      <dgm:spPr/>
    </dgm:pt>
    <dgm:pt modelId="{9B48240A-B521-4E60-B277-616B0ED8CC10}" type="pres">
      <dgm:prSet presAssocID="{9CD40D8E-ECA2-4371-88BB-65F909CF4989}" presName="arrow" presStyleLbl="bgShp" presStyleIdx="0" presStyleCnt="1" custAng="0" custScaleX="111111" custLinFactNeighborX="-3085" custLinFactNeighborY="5072"/>
      <dgm:spPr/>
    </dgm:pt>
    <dgm:pt modelId="{B631C8E5-E8FD-4955-B087-0278B5945323}" type="pres">
      <dgm:prSet presAssocID="{9CD40D8E-ECA2-4371-88BB-65F909CF4989}" presName="arrowDiagram3" presStyleCnt="0"/>
      <dgm:spPr/>
    </dgm:pt>
    <dgm:pt modelId="{A099AF30-B21F-47B0-9B3E-59506F48298D}" type="pres">
      <dgm:prSet presAssocID="{6D8D6E49-E61E-44F4-9CD3-72463488052B}" presName="bullet3a" presStyleLbl="node1" presStyleIdx="0" presStyleCnt="3" custLinFactX="-6859" custLinFactNeighborX="-100000" custLinFactNeighborY="-73989"/>
      <dgm:spPr/>
    </dgm:pt>
    <dgm:pt modelId="{D1508E9C-20A2-4C73-90F2-F9EB3BB64B77}" type="pres">
      <dgm:prSet presAssocID="{6D8D6E49-E61E-44F4-9CD3-72463488052B}" presName="textBox3a" presStyleLbl="revTx" presStyleIdx="0" presStyleCnt="3" custScaleX="135007" custLinFactNeighborX="-46651" custLinFactNeighborY="2212">
        <dgm:presLayoutVars>
          <dgm:bulletEnabled val="1"/>
        </dgm:presLayoutVars>
      </dgm:prSet>
      <dgm:spPr/>
    </dgm:pt>
    <dgm:pt modelId="{2B23ABF6-D0A3-4265-938D-FAD4B20B745B}" type="pres">
      <dgm:prSet presAssocID="{A3ABEAA6-748B-4A32-B7C9-53EC553E314E}" presName="bullet3b" presStyleLbl="node1" presStyleIdx="1" presStyleCnt="3"/>
      <dgm:spPr/>
    </dgm:pt>
    <dgm:pt modelId="{36E59755-943A-489D-BD84-5B30FB88479C}" type="pres">
      <dgm:prSet presAssocID="{A3ABEAA6-748B-4A32-B7C9-53EC553E314E}" presName="textBox3b" presStyleLbl="revTx" presStyleIdx="1" presStyleCnt="3" custScaleX="145278" custScaleY="83823">
        <dgm:presLayoutVars>
          <dgm:bulletEnabled val="1"/>
        </dgm:presLayoutVars>
      </dgm:prSet>
      <dgm:spPr/>
    </dgm:pt>
    <dgm:pt modelId="{663D8BA1-A6EC-4778-B668-6EAB2ED71C3C}" type="pres">
      <dgm:prSet presAssocID="{D5365656-2C2B-4177-AA1C-0304E7A5E3D9}" presName="bullet3c" presStyleLbl="node1" presStyleIdx="2" presStyleCnt="3"/>
      <dgm:spPr/>
    </dgm:pt>
    <dgm:pt modelId="{B0140AD9-1E95-439A-BC3D-95ECDF63722F}" type="pres">
      <dgm:prSet presAssocID="{D5365656-2C2B-4177-AA1C-0304E7A5E3D9}" presName="textBox3c" presStyleLbl="revTx" presStyleIdx="2" presStyleCnt="3" custScaleX="141231" custLinFactNeighborX="24831" custLinFactNeighborY="949">
        <dgm:presLayoutVars>
          <dgm:bulletEnabled val="1"/>
        </dgm:presLayoutVars>
      </dgm:prSet>
      <dgm:spPr/>
    </dgm:pt>
  </dgm:ptLst>
  <dgm:cxnLst>
    <dgm:cxn modelId="{E91EC305-DAFB-4F2B-B1D3-226D747CAA08}" type="presOf" srcId="{6D8D6E49-E61E-44F4-9CD3-72463488052B}" destId="{D1508E9C-20A2-4C73-90F2-F9EB3BB64B77}" srcOrd="0" destOrd="0" presId="urn:microsoft.com/office/officeart/2005/8/layout/arrow2"/>
    <dgm:cxn modelId="{9BF6DA08-C565-4FCB-9ACD-0664B461B268}" srcId="{9CD40D8E-ECA2-4371-88BB-65F909CF4989}" destId="{D5365656-2C2B-4177-AA1C-0304E7A5E3D9}" srcOrd="2" destOrd="0" parTransId="{A1D99C8D-82ED-4280-BF84-15CE38BE2D0D}" sibTransId="{E0316017-1F73-4777-92EA-E604667BF8D4}"/>
    <dgm:cxn modelId="{FCCB947B-4A22-460A-A741-745BC65D5EF0}" type="presOf" srcId="{D5365656-2C2B-4177-AA1C-0304E7A5E3D9}" destId="{B0140AD9-1E95-439A-BC3D-95ECDF63722F}" srcOrd="0" destOrd="0" presId="urn:microsoft.com/office/officeart/2005/8/layout/arrow2"/>
    <dgm:cxn modelId="{3CE7968A-A3F4-434B-902D-89562E3DBC51}" type="presOf" srcId="{A3ABEAA6-748B-4A32-B7C9-53EC553E314E}" destId="{36E59755-943A-489D-BD84-5B30FB88479C}" srcOrd="0" destOrd="0" presId="urn:microsoft.com/office/officeart/2005/8/layout/arrow2"/>
    <dgm:cxn modelId="{3CB8BB96-5AB9-4689-A5F8-F259B8B4E890}" srcId="{9CD40D8E-ECA2-4371-88BB-65F909CF4989}" destId="{A3ABEAA6-748B-4A32-B7C9-53EC553E314E}" srcOrd="1" destOrd="0" parTransId="{9C1D9769-77B3-4D8F-8CD6-B1400BAE07B0}" sibTransId="{0EB31605-4BB8-4689-B72C-830D13CD8380}"/>
    <dgm:cxn modelId="{EBFC2D9D-7465-45EC-8FF1-2243940C72D5}" type="presOf" srcId="{9CD40D8E-ECA2-4371-88BB-65F909CF4989}" destId="{A169A70A-2605-455B-A5D6-D03E02FA5E15}" srcOrd="0" destOrd="0" presId="urn:microsoft.com/office/officeart/2005/8/layout/arrow2"/>
    <dgm:cxn modelId="{2A83ECE5-C24D-4A5A-B7AB-A6020AFE4D5D}" srcId="{9CD40D8E-ECA2-4371-88BB-65F909CF4989}" destId="{6D8D6E49-E61E-44F4-9CD3-72463488052B}" srcOrd="0" destOrd="0" parTransId="{5218F0B1-F129-4867-BF49-A1A434E60F8A}" sibTransId="{AFFD75E0-2728-4E46-988F-A37EAD7C0254}"/>
    <dgm:cxn modelId="{E8A7903E-4EEE-4ABD-AE93-3CA78F2CD681}" type="presParOf" srcId="{A169A70A-2605-455B-A5D6-D03E02FA5E15}" destId="{9B48240A-B521-4E60-B277-616B0ED8CC10}" srcOrd="0" destOrd="0" presId="urn:microsoft.com/office/officeart/2005/8/layout/arrow2"/>
    <dgm:cxn modelId="{F2C9BB7D-EFA0-4F40-8F5C-F01142552C05}" type="presParOf" srcId="{A169A70A-2605-455B-A5D6-D03E02FA5E15}" destId="{B631C8E5-E8FD-4955-B087-0278B5945323}" srcOrd="1" destOrd="0" presId="urn:microsoft.com/office/officeart/2005/8/layout/arrow2"/>
    <dgm:cxn modelId="{5D77868D-6F0A-4D06-9BA9-177342CB3770}" type="presParOf" srcId="{B631C8E5-E8FD-4955-B087-0278B5945323}" destId="{A099AF30-B21F-47B0-9B3E-59506F48298D}" srcOrd="0" destOrd="0" presId="urn:microsoft.com/office/officeart/2005/8/layout/arrow2"/>
    <dgm:cxn modelId="{DC30B524-D7B8-4E5D-8064-E3473C8B7889}" type="presParOf" srcId="{B631C8E5-E8FD-4955-B087-0278B5945323}" destId="{D1508E9C-20A2-4C73-90F2-F9EB3BB64B77}" srcOrd="1" destOrd="0" presId="urn:microsoft.com/office/officeart/2005/8/layout/arrow2"/>
    <dgm:cxn modelId="{EC461373-4A53-486F-A379-F08B1F709F93}" type="presParOf" srcId="{B631C8E5-E8FD-4955-B087-0278B5945323}" destId="{2B23ABF6-D0A3-4265-938D-FAD4B20B745B}" srcOrd="2" destOrd="0" presId="urn:microsoft.com/office/officeart/2005/8/layout/arrow2"/>
    <dgm:cxn modelId="{7EEEFEA8-8FD4-4FE5-BF2E-712F446020D3}" type="presParOf" srcId="{B631C8E5-E8FD-4955-B087-0278B5945323}" destId="{36E59755-943A-489D-BD84-5B30FB88479C}" srcOrd="3" destOrd="0" presId="urn:microsoft.com/office/officeart/2005/8/layout/arrow2"/>
    <dgm:cxn modelId="{4765DDAE-83EC-4C89-8AD3-CE49E10204A8}" type="presParOf" srcId="{B631C8E5-E8FD-4955-B087-0278B5945323}" destId="{663D8BA1-A6EC-4778-B668-6EAB2ED71C3C}" srcOrd="4" destOrd="0" presId="urn:microsoft.com/office/officeart/2005/8/layout/arrow2"/>
    <dgm:cxn modelId="{9EE3800C-3566-48AC-ABEF-28C98973B1D6}" type="presParOf" srcId="{B631C8E5-E8FD-4955-B087-0278B5945323}" destId="{B0140AD9-1E95-439A-BC3D-95ECDF63722F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14D417-3AAB-4BFD-876C-F95171F340A5}">
      <dsp:nvSpPr>
        <dsp:cNvPr id="0" name=""/>
        <dsp:cNvSpPr/>
      </dsp:nvSpPr>
      <dsp:spPr>
        <a:xfrm>
          <a:off x="6001126" y="1267"/>
          <a:ext cx="2493645" cy="5903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309 </a:t>
          </a:r>
          <a:r>
            <a:rPr lang="ru-RU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15%</a:t>
          </a:r>
          <a:endParaRPr lang="ru-RU" sz="2500" kern="1200" dirty="0"/>
        </a:p>
      </dsp:txBody>
      <dsp:txXfrm>
        <a:off x="6001126" y="75061"/>
        <a:ext cx="2272263" cy="442764"/>
      </dsp:txXfrm>
    </dsp:sp>
    <dsp:sp modelId="{02FC40CF-6B9F-46A6-B371-7F37D489C000}">
      <dsp:nvSpPr>
        <dsp:cNvPr id="0" name=""/>
        <dsp:cNvSpPr/>
      </dsp:nvSpPr>
      <dsp:spPr>
        <a:xfrm>
          <a:off x="0" y="0"/>
          <a:ext cx="5998953" cy="5848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i="1" kern="1200" baseline="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kern="1200" dirty="0"/>
            <a:t>Развитие образования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kern="1200" dirty="0"/>
        </a:p>
      </dsp:txBody>
      <dsp:txXfrm>
        <a:off x="28550" y="28550"/>
        <a:ext cx="5941853" cy="527756"/>
      </dsp:txXfrm>
    </dsp:sp>
    <dsp:sp modelId="{28B618F5-E934-495C-8C78-A801CC5DB0D7}">
      <dsp:nvSpPr>
        <dsp:cNvPr id="0" name=""/>
        <dsp:cNvSpPr/>
      </dsp:nvSpPr>
      <dsp:spPr>
        <a:xfrm>
          <a:off x="5866505" y="683959"/>
          <a:ext cx="2626180" cy="5903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39 </a:t>
          </a:r>
          <a:r>
            <a:rPr lang="ru-RU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9% </a:t>
          </a:r>
        </a:p>
        <a:p>
          <a:pPr lvl="1" algn="l">
            <a:spcBef>
              <a:spcPct val="0"/>
            </a:spcBef>
          </a:pPr>
          <a:endParaRPr lang="ru-RU" sz="600" kern="1200" dirty="0"/>
        </a:p>
      </dsp:txBody>
      <dsp:txXfrm>
        <a:off x="5866505" y="757753"/>
        <a:ext cx="2404798" cy="442764"/>
      </dsp:txXfrm>
    </dsp:sp>
    <dsp:sp modelId="{06124CBC-742A-41EB-A4C8-37C16D27A4B5}">
      <dsp:nvSpPr>
        <dsp:cNvPr id="0" name=""/>
        <dsp:cNvSpPr/>
      </dsp:nvSpPr>
      <dsp:spPr>
        <a:xfrm>
          <a:off x="4257" y="650655"/>
          <a:ext cx="5862248" cy="6569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dirty="0"/>
            <a:t>Развитие транспортной системы и благоустройство</a:t>
          </a:r>
        </a:p>
      </dsp:txBody>
      <dsp:txXfrm>
        <a:off x="36327" y="682725"/>
        <a:ext cx="5798108" cy="592821"/>
      </dsp:txXfrm>
    </dsp:sp>
    <dsp:sp modelId="{C65CE7AB-6724-4A1C-8594-694C0A022EB0}">
      <dsp:nvSpPr>
        <dsp:cNvPr id="0" name=""/>
        <dsp:cNvSpPr/>
      </dsp:nvSpPr>
      <dsp:spPr>
        <a:xfrm>
          <a:off x="5771287" y="1366651"/>
          <a:ext cx="2718358" cy="5903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33 </a:t>
          </a:r>
          <a:r>
            <a:rPr lang="ru-RU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22%</a:t>
          </a:r>
          <a:endParaRPr lang="ru-RU" sz="2500" kern="1200" dirty="0"/>
        </a:p>
      </dsp:txBody>
      <dsp:txXfrm>
        <a:off x="5771287" y="1440445"/>
        <a:ext cx="2496976" cy="442764"/>
      </dsp:txXfrm>
    </dsp:sp>
    <dsp:sp modelId="{0187811D-DEA3-4C47-800A-4A3ADE0F8683}">
      <dsp:nvSpPr>
        <dsp:cNvPr id="0" name=""/>
        <dsp:cNvSpPr/>
      </dsp:nvSpPr>
      <dsp:spPr>
        <a:xfrm>
          <a:off x="7298" y="1379438"/>
          <a:ext cx="5763988" cy="564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kern="1200" baseline="0" dirty="0"/>
            <a:t>Управление муниципальным имуществом</a:t>
          </a:r>
        </a:p>
      </dsp:txBody>
      <dsp:txXfrm>
        <a:off x="34868" y="1407008"/>
        <a:ext cx="5708848" cy="509638"/>
      </dsp:txXfrm>
    </dsp:sp>
    <dsp:sp modelId="{0EC5D3DA-1DC2-42F7-B2ED-08F7809A8F84}">
      <dsp:nvSpPr>
        <dsp:cNvPr id="0" name=""/>
        <dsp:cNvSpPr/>
      </dsp:nvSpPr>
      <dsp:spPr>
        <a:xfrm>
          <a:off x="5616623" y="1944217"/>
          <a:ext cx="2862739" cy="5903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23 </a:t>
          </a:r>
          <a:r>
            <a:rPr lang="ru-RU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5%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16623" y="2018011"/>
        <a:ext cx="2641357" cy="442764"/>
      </dsp:txXfrm>
    </dsp:sp>
    <dsp:sp modelId="{ED24AD5D-8CCC-4C8D-880D-F947A57B9D25}">
      <dsp:nvSpPr>
        <dsp:cNvPr id="0" name=""/>
        <dsp:cNvSpPr/>
      </dsp:nvSpPr>
      <dsp:spPr>
        <a:xfrm>
          <a:off x="0" y="2016225"/>
          <a:ext cx="5624654" cy="5086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/>
            <a:t>Развитие культуры</a:t>
          </a:r>
        </a:p>
      </dsp:txBody>
      <dsp:txXfrm>
        <a:off x="24831" y="2041056"/>
        <a:ext cx="5574992" cy="459003"/>
      </dsp:txXfrm>
    </dsp:sp>
    <dsp:sp modelId="{1EF5C1BC-C06F-4D08-9D7E-393C9A2C5B50}">
      <dsp:nvSpPr>
        <dsp:cNvPr id="0" name=""/>
        <dsp:cNvSpPr/>
      </dsp:nvSpPr>
      <dsp:spPr>
        <a:xfrm>
          <a:off x="5569766" y="2665426"/>
          <a:ext cx="2922484" cy="5903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21 </a:t>
          </a:r>
          <a:r>
            <a:rPr lang="ru-RU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12%</a:t>
          </a:r>
          <a:endParaRPr lang="ru-RU" sz="2500" kern="1200" dirty="0"/>
        </a:p>
      </dsp:txBody>
      <dsp:txXfrm>
        <a:off x="5569766" y="2739220"/>
        <a:ext cx="2701102" cy="442764"/>
      </dsp:txXfrm>
    </dsp:sp>
    <dsp:sp modelId="{29E7FDDC-39DC-4681-A9E6-9944F9E20EBB}">
      <dsp:nvSpPr>
        <dsp:cNvPr id="0" name=""/>
        <dsp:cNvSpPr/>
      </dsp:nvSpPr>
      <dsp:spPr>
        <a:xfrm>
          <a:off x="0" y="2666155"/>
          <a:ext cx="5565072" cy="5742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0" kern="1200" dirty="0">
              <a:latin typeface="Calibri (Основной текст)"/>
            </a:rPr>
            <a:t>Развитие физической культуры и спорта</a:t>
          </a:r>
        </a:p>
      </dsp:txBody>
      <dsp:txXfrm>
        <a:off x="28030" y="2694185"/>
        <a:ext cx="5509012" cy="518146"/>
      </dsp:txXfrm>
    </dsp:sp>
    <dsp:sp modelId="{870BC0AE-913A-4F72-B790-88F00C1879B9}">
      <dsp:nvSpPr>
        <dsp:cNvPr id="0" name=""/>
        <dsp:cNvSpPr/>
      </dsp:nvSpPr>
      <dsp:spPr>
        <a:xfrm>
          <a:off x="4994277" y="3314814"/>
          <a:ext cx="3500010" cy="5903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8,5 </a:t>
          </a:r>
          <a:r>
            <a:rPr lang="ru-RU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93%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94277" y="3388608"/>
        <a:ext cx="3278628" cy="442764"/>
      </dsp:txXfrm>
    </dsp:sp>
    <dsp:sp modelId="{2787F28C-38DE-4A04-9EA0-79C55F721FC4}">
      <dsp:nvSpPr>
        <dsp:cNvPr id="0" name=""/>
        <dsp:cNvSpPr/>
      </dsp:nvSpPr>
      <dsp:spPr>
        <a:xfrm>
          <a:off x="2655" y="3314814"/>
          <a:ext cx="4991621" cy="5903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dirty="0"/>
            <a:t>Обеспечение доступным и комфортным жильем</a:t>
          </a:r>
        </a:p>
      </dsp:txBody>
      <dsp:txXfrm>
        <a:off x="31474" y="3343633"/>
        <a:ext cx="4933983" cy="5327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8240A-B521-4E60-B277-616B0ED8CC10}">
      <dsp:nvSpPr>
        <dsp:cNvPr id="0" name=""/>
        <dsp:cNvSpPr/>
      </dsp:nvSpPr>
      <dsp:spPr>
        <a:xfrm>
          <a:off x="985943" y="0"/>
          <a:ext cx="6624729" cy="372641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99AF30-B21F-47B0-9B3E-59506F48298D}">
      <dsp:nvSpPr>
        <dsp:cNvPr id="0" name=""/>
        <dsp:cNvSpPr/>
      </dsp:nvSpPr>
      <dsp:spPr>
        <a:xfrm>
          <a:off x="2092668" y="2457274"/>
          <a:ext cx="155018" cy="1550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508E9C-20A2-4C73-90F2-F9EB3BB64B77}">
      <dsp:nvSpPr>
        <dsp:cNvPr id="0" name=""/>
        <dsp:cNvSpPr/>
      </dsp:nvSpPr>
      <dsp:spPr>
        <a:xfrm>
          <a:off x="1444590" y="2649480"/>
          <a:ext cx="1875526" cy="107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41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Наращивание объема краевых субсидий и дотаций</a:t>
          </a:r>
        </a:p>
      </dsp:txBody>
      <dsp:txXfrm>
        <a:off x="1444590" y="2649480"/>
        <a:ext cx="1875526" cy="1076933"/>
      </dsp:txXfrm>
    </dsp:sp>
    <dsp:sp modelId="{2B23ABF6-D0A3-4265-938D-FAD4B20B745B}">
      <dsp:nvSpPr>
        <dsp:cNvPr id="0" name=""/>
        <dsp:cNvSpPr/>
      </dsp:nvSpPr>
      <dsp:spPr>
        <a:xfrm>
          <a:off x="3626659" y="1559131"/>
          <a:ext cx="280226" cy="28022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E59755-943A-489D-BD84-5B30FB88479C}">
      <dsp:nvSpPr>
        <dsp:cNvPr id="0" name=""/>
        <dsp:cNvSpPr/>
      </dsp:nvSpPr>
      <dsp:spPr>
        <a:xfrm>
          <a:off x="3442821" y="1863212"/>
          <a:ext cx="2078845" cy="1699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486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Участие Железногорска в грантовых и социально-экономических проектах страны и региона</a:t>
          </a:r>
          <a:endParaRPr lang="ru-RU" sz="2000" kern="1200" dirty="0"/>
        </a:p>
      </dsp:txBody>
      <dsp:txXfrm>
        <a:off x="3442821" y="1863212"/>
        <a:ext cx="2078845" cy="1699234"/>
      </dsp:txXfrm>
    </dsp:sp>
    <dsp:sp modelId="{663D8BA1-A6EC-4778-B668-6EAB2ED71C3C}">
      <dsp:nvSpPr>
        <dsp:cNvPr id="0" name=""/>
        <dsp:cNvSpPr/>
      </dsp:nvSpPr>
      <dsp:spPr>
        <a:xfrm>
          <a:off x="5272243" y="942782"/>
          <a:ext cx="387547" cy="38754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140AD9-1E95-439A-BC3D-95ECDF63722F}">
      <dsp:nvSpPr>
        <dsp:cNvPr id="0" name=""/>
        <dsp:cNvSpPr/>
      </dsp:nvSpPr>
      <dsp:spPr>
        <a:xfrm>
          <a:off x="5526338" y="1136556"/>
          <a:ext cx="2020935" cy="2589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353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Обеспечение максимального присутствия в краевых  и федеральных программах</a:t>
          </a:r>
        </a:p>
      </dsp:txBody>
      <dsp:txXfrm>
        <a:off x="5526338" y="1136556"/>
        <a:ext cx="2020935" cy="2589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47C0-1C26-4437-AA2D-4FE7D29C7DAF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4C6B1-B281-4CBF-A520-BE59DC361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C6B1-B281-4CBF-A520-BE59DC3614D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508" y="843558"/>
            <a:ext cx="8856984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ЗАКЛЮЧЕНИЕ</a:t>
            </a:r>
            <a:b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Счетной палаты ЗАТО  Железногорск</a:t>
            </a:r>
            <a:b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по проекту решения</a:t>
            </a:r>
            <a:b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«О бюджете  ЗАТО Железногорск на 2023 год и плановый период 2024-2025 годов»</a:t>
            </a: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7254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51520" y="0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Потенциальные возможности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увеличения доходов и капитальных вложений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инфраструктуру 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ЗАТО Железногорск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258818237"/>
              </p:ext>
            </p:extLst>
          </p:nvPr>
        </p:nvGraphicFramePr>
        <p:xfrm>
          <a:off x="179512" y="708543"/>
          <a:ext cx="8964488" cy="372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516216" y="111358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10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85725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выводы и предложения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97564"/>
            <a:ext cx="8363272" cy="3618402"/>
          </a:xfrm>
        </p:spPr>
        <p:txBody>
          <a:bodyPr>
            <a:normAutofit fontScale="47500" lnSpcReduction="20000"/>
          </a:bodyPr>
          <a:lstStyle/>
          <a:p>
            <a:endParaRPr lang="ru-RU" sz="2000" dirty="0"/>
          </a:p>
          <a:p>
            <a:pPr algn="just">
              <a:buNone/>
            </a:pPr>
            <a:r>
              <a:rPr lang="ru-RU" sz="4000" dirty="0"/>
              <a:t>1.     Проект бюджета на 2023 год и плановый период 2024-2025 годов является сбалансированным по текущим возможностям и отвечает основным требованиям действующего законодательства.</a:t>
            </a:r>
          </a:p>
          <a:p>
            <a:pPr algn="just">
              <a:buNone/>
            </a:pPr>
            <a:endParaRPr lang="ru-RU" sz="4000" dirty="0"/>
          </a:p>
          <a:p>
            <a:pPr algn="just">
              <a:buNone/>
            </a:pPr>
            <a:r>
              <a:rPr lang="ru-RU" sz="4000" dirty="0"/>
              <a:t>2.    Начальные параметры бюджета создают условия для развития городского округа в 2023 году при условии их дальнейшее наращивание за счет  субсидий и дотаций региона, а также доходов, поступающих с территории ЗАТО Железногорск.</a:t>
            </a:r>
          </a:p>
          <a:p>
            <a:pPr algn="just"/>
            <a:endParaRPr lang="ru-RU" sz="4000" dirty="0"/>
          </a:p>
          <a:p>
            <a:pPr algn="just">
              <a:buNone/>
            </a:pPr>
            <a:r>
              <a:rPr lang="ru-RU" sz="4000" dirty="0"/>
              <a:t>3.    Общие доходы, расходы и дефициты начального проекта бюджета на 2023-2025 годы экономически обоснованы и могут быть рекомендованы к принятию Советом депутатов ЗАТО г. Железногорск. 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788453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364" y="627534"/>
            <a:ext cx="8363272" cy="3114346"/>
          </a:xfrm>
        </p:spPr>
        <p:txBody>
          <a:bodyPr>
            <a:normAutofit/>
          </a:bodyPr>
          <a:lstStyle/>
          <a:p>
            <a:endParaRPr lang="ru-RU" sz="2000" dirty="0"/>
          </a:p>
          <a:p>
            <a:pPr algn="just">
              <a:buNone/>
            </a:pPr>
            <a:endParaRPr lang="ru-RU" sz="3500" dirty="0"/>
          </a:p>
          <a:p>
            <a:pPr algn="just">
              <a:buNone/>
            </a:pPr>
            <a:endParaRPr lang="ru-RU" sz="3500" dirty="0"/>
          </a:p>
          <a:p>
            <a:pPr algn="ctr">
              <a:buNone/>
            </a:pPr>
            <a:r>
              <a:rPr lang="ru-RU" sz="3500" dirty="0"/>
              <a:t>СПАСИБО ЗА ВНИМАНИЕ!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845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83568" y="-236562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параметры</a:t>
            </a: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 бюджета ЗАТО Железногорск</a:t>
            </a: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 и плановый период </a:t>
            </a:r>
            <a:r>
              <a:rPr lang="ru-RU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2024-2025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 (</a:t>
            </a:r>
            <a:r>
              <a:rPr lang="ru-RU" sz="21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млн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руб.)</a:t>
            </a: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</a:t>
            </a:r>
            <a:r>
              <a:rPr lang="en-US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/>
              <a:t> 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103444"/>
              </p:ext>
            </p:extLst>
          </p:nvPr>
        </p:nvGraphicFramePr>
        <p:xfrm>
          <a:off x="179512" y="1059583"/>
          <a:ext cx="8784976" cy="3688955"/>
        </p:xfrm>
        <a:graphic>
          <a:graphicData uri="http://schemas.openxmlformats.org/drawingml/2006/table">
            <a:tbl>
              <a:tblPr/>
              <a:tblGrid>
                <a:gridCol w="3060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8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7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7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2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Основные</a:t>
                      </a:r>
                      <a:endParaRPr lang="ru-RU" sz="2800" kern="50" baseline="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характеристики</a:t>
                      </a:r>
                      <a:endParaRPr lang="ru-RU" sz="2800" kern="50" baseline="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kern="5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2023 г.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b="1" kern="50" dirty="0">
                        <a:solidFill>
                          <a:srgbClr val="002060"/>
                        </a:solidFill>
                        <a:latin typeface="Times New Roman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2024 г</a:t>
                      </a:r>
                      <a:r>
                        <a:rPr lang="ru-RU" sz="2200" b="1" kern="5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2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2025 г</a:t>
                      </a:r>
                      <a:r>
                        <a:rPr lang="ru-RU" sz="2200" b="1" kern="5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2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431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Доходы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4 051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3 889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3 841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989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Расходы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4 229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4 038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4 003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431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Дефицит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178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148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162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44408" y="473199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7476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007604" y="0"/>
            <a:ext cx="7128792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</a:t>
            </a:r>
          </a:p>
          <a:p>
            <a:pPr algn="ctr"/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первоначально внесенных бюджетов </a:t>
            </a:r>
          </a:p>
          <a:p>
            <a:pPr algn="ctr"/>
            <a:r>
              <a:rPr lang="ru-RU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и 2023 </a:t>
            </a:r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</a:t>
            </a:r>
          </a:p>
          <a:p>
            <a:pPr algn="ctr"/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руб.)</a:t>
            </a:r>
          </a:p>
          <a:p>
            <a:pPr algn="ctr"/>
            <a:r>
              <a:rPr lang="ru-RU" sz="2500" dirty="0"/>
              <a:t> 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767324"/>
              </p:ext>
            </p:extLst>
          </p:nvPr>
        </p:nvGraphicFramePr>
        <p:xfrm>
          <a:off x="233518" y="1679548"/>
          <a:ext cx="8676964" cy="2764410"/>
        </p:xfrm>
        <a:graphic>
          <a:graphicData uri="http://schemas.openxmlformats.org/drawingml/2006/table">
            <a:tbl>
              <a:tblPr/>
              <a:tblGrid>
                <a:gridCol w="2294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4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15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Основные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характеристики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2022г.</a:t>
                      </a:r>
                      <a:endParaRPr lang="ru-RU" sz="2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(начальный бюджет)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2023г.</a:t>
                      </a:r>
                      <a:endParaRPr lang="ru-RU" sz="2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(начальный бюджет)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Рост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61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абсолют.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относит.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889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Доходы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3 720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4 051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331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8,9%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777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Расходы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3 820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4 229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409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10,7%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902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Дефицит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178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78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78,0%</a:t>
                      </a:r>
                      <a:endParaRPr lang="en-US" sz="32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75656" y="462028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/>
          </a:p>
          <a:p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8388424" y="4731990"/>
            <a:ext cx="5760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331640" y="123478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Доходы, поступающие с территории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ЗАТО Железногорск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руб.)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021234390"/>
              </p:ext>
            </p:extLst>
          </p:nvPr>
        </p:nvGraphicFramePr>
        <p:xfrm>
          <a:off x="1043608" y="546525"/>
          <a:ext cx="7488832" cy="405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 rot="5400000">
            <a:off x="3023828" y="2823778"/>
            <a:ext cx="216023" cy="288031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422793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фактические показатели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9992" y="415592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 показатель</a:t>
            </a:r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7074279" y="3021799"/>
            <a:ext cx="108011" cy="223224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56176" y="422793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проектные показатели</a:t>
            </a: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5292334" y="3795632"/>
            <a:ext cx="108012" cy="684585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26152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9145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475656" y="87475"/>
            <a:ext cx="6480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Доля доходов,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поступающих с территории ЗАТО Железногорск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73514827"/>
              </p:ext>
            </p:extLst>
          </p:nvPr>
        </p:nvGraphicFramePr>
        <p:xfrm>
          <a:off x="611560" y="411510"/>
          <a:ext cx="79208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63688" y="4515966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фактические показатели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67944" y="451596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показатель</a:t>
            </a:r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7092535" y="3219567"/>
            <a:ext cx="108011" cy="2556793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00192" y="4515966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проектные показатели</a:t>
            </a: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5292334" y="4155672"/>
            <a:ext cx="108012" cy="684585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 rot="5400000">
            <a:off x="3032829" y="2886785"/>
            <a:ext cx="270030" cy="3240360"/>
          </a:xfrm>
          <a:prstGeom prst="rightBrace">
            <a:avLst>
              <a:gd name="adj1" fmla="val 8333"/>
              <a:gd name="adj2" fmla="val 50352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39752" y="2427734"/>
            <a:ext cx="511256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i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корректного сравнения без учёта  возмещения затрат теплоснабжающим организациям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44F53-0FA4-618E-D98D-DC86D3150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8"/>
            <a:ext cx="7067128" cy="85725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Безвозмездные поступления от бюджетов вышестоящего уровня</a:t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(первоначальные значения, млн руб.)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53F59B1A-DCC5-4939-5AC2-0A4852CD06FD}"/>
              </a:ext>
            </a:extLst>
          </p:cNvPr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884368" y="127098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832088-B67C-7FEE-140F-C9EEAE995AAB}"/>
              </a:ext>
            </a:extLst>
          </p:cNvPr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6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ACEE59E-A378-E298-3A03-15A6010E1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542047"/>
              </p:ext>
            </p:extLst>
          </p:nvPr>
        </p:nvGraphicFramePr>
        <p:xfrm>
          <a:off x="899592" y="1200150"/>
          <a:ext cx="684076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6206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3A5FD9-0DC2-F1B4-8392-85402DE14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60" y="195486"/>
            <a:ext cx="7283152" cy="857250"/>
          </a:xfrm>
        </p:spPr>
        <p:txBody>
          <a:bodyPr>
            <a:noAutofit/>
          </a:bodyPr>
          <a:lstStyle/>
          <a:p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Безвозмездные поступления от бюджетов вышестоящего уровня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без учета субвенций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(первоначальные значения, млн руб.)</a:t>
            </a:r>
            <a:endParaRPr lang="ru-RU" sz="1800" dirty="0"/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8FD848D3-DFEA-06FD-6885-82F3BA0EF67E}"/>
              </a:ext>
            </a:extLst>
          </p:cNvPr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884368" y="127098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00C988C-D3F0-2C62-18B4-8BB416B28FF3}"/>
              </a:ext>
            </a:extLst>
          </p:cNvPr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7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C2D3F3C-3721-29D8-A418-81856E0312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169250"/>
              </p:ext>
            </p:extLst>
          </p:nvPr>
        </p:nvGraphicFramePr>
        <p:xfrm>
          <a:off x="1259632" y="1200150"/>
          <a:ext cx="6696744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9411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95536" y="0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Наиболее масштабно  развивающиеся  в 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сферы программного бюджета  ( по первоначальным  бюджетам)</a:t>
            </a:r>
          </a:p>
        </p:txBody>
      </p:sp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244409" y="0"/>
            <a:ext cx="645303" cy="62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8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323528" y="771550"/>
          <a:ext cx="8496944" cy="390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83568" y="87475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Программные сферы, финансируемые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снижением объема ассигнований по первоначальным бюджетам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9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1613808" y="1482910"/>
            <a:ext cx="6480720" cy="1008112"/>
            <a:chOff x="1048567" y="0"/>
            <a:chExt cx="7627888" cy="962190"/>
          </a:xfrm>
        </p:grpSpPr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 rot="5400000">
              <a:off x="4381416" y="-3332849"/>
              <a:ext cx="962190" cy="7627888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1196054" y="46968"/>
              <a:ext cx="7433431" cy="8682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b="1" kern="1200" baseline="0" dirty="0"/>
                <a:t>Формирование современной городской среды</a:t>
              </a:r>
              <a:endParaRPr lang="ru-RU" sz="24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1619672" y="3147814"/>
            <a:ext cx="7027024" cy="3521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4780" tIns="72390" rIns="144780" bIns="72390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2000" kern="1200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247184" y="1619582"/>
            <a:ext cx="1068982" cy="792088"/>
            <a:chOff x="0" y="98850"/>
            <a:chExt cx="965891" cy="769506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0" y="98850"/>
              <a:ext cx="910892" cy="769506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0" y="98850"/>
              <a:ext cx="965891" cy="694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/>
                <a:t> -17%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39470" y="2928115"/>
            <a:ext cx="1052632" cy="1008112"/>
            <a:chOff x="-1" y="1058625"/>
            <a:chExt cx="1029944" cy="713640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-1" y="1139948"/>
              <a:ext cx="915928" cy="550993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10000"/>
              </a:schemeClr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6897" y="1058625"/>
              <a:ext cx="1003046" cy="7136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/>
                <a:t>-11</a:t>
              </a:r>
              <a:r>
                <a:rPr lang="ru-RU" sz="2200" b="1" kern="1200" dirty="0"/>
                <a:t>%</a:t>
              </a: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1547665" y="4191931"/>
            <a:ext cx="7247919" cy="4623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630" tIns="43815" rIns="87630" bIns="43815" numCol="1" spcCol="1270" anchor="ctr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2000" kern="1200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1613807" y="2903680"/>
            <a:ext cx="6480720" cy="1080120"/>
            <a:chOff x="1065047" y="970018"/>
            <a:chExt cx="7611407" cy="736354"/>
          </a:xfrm>
        </p:grpSpPr>
        <p:sp>
          <p:nvSpPr>
            <p:cNvPr id="43" name="Прямоугольник с двумя скругленными соседними углами 42"/>
            <p:cNvSpPr/>
            <p:nvPr/>
          </p:nvSpPr>
          <p:spPr>
            <a:xfrm rot="5400000">
              <a:off x="4538578" y="-2431505"/>
              <a:ext cx="664346" cy="761140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Прямоугольник 43"/>
            <p:cNvSpPr/>
            <p:nvPr/>
          </p:nvSpPr>
          <p:spPr>
            <a:xfrm>
              <a:off x="1065048" y="970018"/>
              <a:ext cx="7065610" cy="703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b="1" kern="1200" dirty="0"/>
                <a:t>Развитие малого и среднего предпринимательства</a:t>
              </a:r>
              <a:endParaRPr lang="ru-RU" sz="24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47" name="Скругленный прямоугольник 4"/>
          <p:cNvSpPr/>
          <p:nvPr/>
        </p:nvSpPr>
        <p:spPr>
          <a:xfrm>
            <a:off x="349329" y="4210384"/>
            <a:ext cx="966837" cy="3411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b="1" kern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3587</TotalTime>
  <Words>452</Words>
  <Application>Microsoft Office PowerPoint</Application>
  <PresentationFormat>Экран (16:9)</PresentationFormat>
  <Paragraphs>117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(Основной текст)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Безвозмездные поступления от бюджетов вышестоящего уровня (первоначальные значения, млн руб.)</vt:lpstr>
      <vt:lpstr>Безвозмездные поступления от бюджетов вышестоящего уровня без учета субвенций (первоначальные значения, млн руб.)</vt:lpstr>
      <vt:lpstr>Презентация PowerPoint</vt:lpstr>
      <vt:lpstr>Презентация PowerPoint</vt:lpstr>
      <vt:lpstr>Презентация PowerPoint</vt:lpstr>
      <vt:lpstr>Основные выводы и предложения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Вера Г. Винокурова</dc:creator>
  <cp:lastModifiedBy>Алексей И. Панкрац</cp:lastModifiedBy>
  <cp:revision>417</cp:revision>
  <dcterms:modified xsi:type="dcterms:W3CDTF">2022-12-14T07:43:08Z</dcterms:modified>
</cp:coreProperties>
</file>