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8"/>
  </p:notesMasterIdLst>
  <p:sldIdLst>
    <p:sldId id="264" r:id="rId2"/>
    <p:sldId id="265" r:id="rId3"/>
    <p:sldId id="258" r:id="rId4"/>
    <p:sldId id="277" r:id="rId5"/>
    <p:sldId id="283" r:id="rId6"/>
    <p:sldId id="279" r:id="rId7"/>
    <p:sldId id="281" r:id="rId8"/>
    <p:sldId id="280" r:id="rId9"/>
    <p:sldId id="282" r:id="rId10"/>
    <p:sldId id="284" r:id="rId11"/>
    <p:sldId id="286" r:id="rId12"/>
    <p:sldId id="285" r:id="rId13"/>
    <p:sldId id="287" r:id="rId14"/>
    <p:sldId id="271" r:id="rId15"/>
    <p:sldId id="273" r:id="rId16"/>
    <p:sldId id="274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003B68"/>
    <a:srgbClr val="396AD7"/>
    <a:srgbClr val="76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7926165255142754E-2"/>
          <c:y val="0.14521843251984434"/>
          <c:w val="0.93695652406142849"/>
          <c:h val="0.6208399066770379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396AD7"/>
            </a:solidFill>
            <a:ln>
              <a:solidFill>
                <a:schemeClr val="tx2">
                  <a:lumMod val="75000"/>
                </a:schemeClr>
              </a:solidFill>
            </a:ln>
          </c:spPr>
          <c:dLbls>
            <c:dLbl>
              <c:idx val="1"/>
              <c:layout>
                <c:manualLayout>
                  <c:x val="1.6797011870475929E-3"/>
                  <c:y val="-5.663568245503596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30-4399-85CB-184FC81D10DA}"/>
                </c:ext>
              </c:extLst>
            </c:dLbl>
            <c:dLbl>
              <c:idx val="2"/>
              <c:layout>
                <c:manualLayout>
                  <c:x val="0"/>
                  <c:y val="-2.075571850041366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30-4399-85CB-184FC81D10DA}"/>
                </c:ext>
              </c:extLst>
            </c:dLbl>
            <c:dLbl>
              <c:idx val="3"/>
              <c:layout>
                <c:manualLayout>
                  <c:x val="-1.1741750916564877E-2"/>
                  <c:y val="7.1648829142441058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30-4399-85CB-184FC81D10DA}"/>
                </c:ext>
              </c:extLst>
            </c:dLbl>
            <c:dLbl>
              <c:idx val="4"/>
              <c:layout>
                <c:manualLayout>
                  <c:x val="0"/>
                  <c:y val="7.452223618346036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30-4399-85CB-184FC81D10DA}"/>
                </c:ext>
              </c:extLst>
            </c:dLbl>
            <c:dLbl>
              <c:idx val="5"/>
              <c:layout>
                <c:manualLayout>
                  <c:x val="-5.0391035611427916E-3"/>
                  <c:y val="7.043661815353886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30-4399-85CB-184FC81D10DA}"/>
                </c:ext>
              </c:extLst>
            </c:dLbl>
            <c:dLbl>
              <c:idx val="6"/>
              <c:layout>
                <c:manualLayout>
                  <c:x val="3.3594023740951837E-3"/>
                  <c:y val="3.378143169277493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30-4399-85CB-184FC81D10DA}"/>
                </c:ext>
              </c:extLst>
            </c:dLbl>
            <c:dLbl>
              <c:idx val="7"/>
              <c:layout>
                <c:manualLayout>
                  <c:x val="1.6635437942792721E-3"/>
                  <c:y val="-2.649582145193745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30-4399-85CB-184FC81D1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</c:numCache>
            </c:numRef>
          </c:cat>
          <c:val>
            <c:numRef>
              <c:f>Лист1!$B$2:$B$9</c:f>
              <c:numCache>
                <c:formatCode>#,##0</c:formatCode>
                <c:ptCount val="8"/>
                <c:pt idx="0">
                  <c:v>1094</c:v>
                </c:pt>
                <c:pt idx="1">
                  <c:v>1105</c:v>
                </c:pt>
                <c:pt idx="2">
                  <c:v>1245</c:v>
                </c:pt>
                <c:pt idx="3">
                  <c:v>1473</c:v>
                </c:pt>
                <c:pt idx="4">
                  <c:v>1573</c:v>
                </c:pt>
                <c:pt idx="5">
                  <c:v>1684</c:v>
                </c:pt>
                <c:pt idx="6">
                  <c:v>1771</c:v>
                </c:pt>
                <c:pt idx="7">
                  <c:v>1875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330-4399-85CB-184FC81D10DA}"/>
            </c:ext>
          </c:extLst>
        </c:ser>
        <c:axId val="90750336"/>
        <c:axId val="90756224"/>
      </c:barChart>
      <c:catAx>
        <c:axId val="907503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0756224"/>
        <c:crosses val="autoZero"/>
        <c:auto val="1"/>
        <c:lblAlgn val="ctr"/>
        <c:lblOffset val="100"/>
      </c:catAx>
      <c:valAx>
        <c:axId val="90756224"/>
        <c:scaling>
          <c:orientation val="minMax"/>
        </c:scaling>
        <c:delete val="1"/>
        <c:axPos val="l"/>
        <c:majorGridlines/>
        <c:numFmt formatCode="#,##0_ ;\-#,##0\ " sourceLinked="0"/>
        <c:tickLblPos val="none"/>
        <c:crossAx val="907503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7926165255142733E-2"/>
          <c:y val="0.14521843251984445"/>
          <c:w val="0.93695652406142849"/>
          <c:h val="0.6208399066770381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396AD7"/>
            </a:solidFill>
            <a:ln>
              <a:solidFill>
                <a:schemeClr val="tx2">
                  <a:lumMod val="75000"/>
                </a:schemeClr>
              </a:solidFill>
            </a:ln>
          </c:spPr>
          <c:dLbls>
            <c:dLbl>
              <c:idx val="1"/>
              <c:layout>
                <c:manualLayout>
                  <c:x val="1.6797011870475929E-3"/>
                  <c:y val="-5.663568245503593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30-4399-85CB-184FC81D10DA}"/>
                </c:ext>
              </c:extLst>
            </c:dLbl>
            <c:dLbl>
              <c:idx val="2"/>
              <c:layout>
                <c:manualLayout>
                  <c:x val="0"/>
                  <c:y val="-2.0755718500413689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30-4399-85CB-184FC81D10DA}"/>
                </c:ext>
              </c:extLst>
            </c:dLbl>
            <c:dLbl>
              <c:idx val="3"/>
              <c:layout>
                <c:manualLayout>
                  <c:x val="-1.174175091656488E-2"/>
                  <c:y val="7.164882914244103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30-4399-85CB-184FC81D10DA}"/>
                </c:ext>
              </c:extLst>
            </c:dLbl>
            <c:dLbl>
              <c:idx val="4"/>
              <c:layout>
                <c:manualLayout>
                  <c:x val="0"/>
                  <c:y val="7.452223618346037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30-4399-85CB-184FC81D10DA}"/>
                </c:ext>
              </c:extLst>
            </c:dLbl>
            <c:dLbl>
              <c:idx val="5"/>
              <c:layout>
                <c:manualLayout>
                  <c:x val="-5.0391035611427933E-3"/>
                  <c:y val="7.043661815353892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30-4399-85CB-184FC81D10DA}"/>
                </c:ext>
              </c:extLst>
            </c:dLbl>
            <c:dLbl>
              <c:idx val="6"/>
              <c:layout>
                <c:manualLayout>
                  <c:x val="3.3594023740951837E-3"/>
                  <c:y val="3.378143169277494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30-4399-85CB-184FC81D10DA}"/>
                </c:ext>
              </c:extLst>
            </c:dLbl>
            <c:dLbl>
              <c:idx val="7"/>
              <c:layout>
                <c:manualLayout>
                  <c:x val="1.6635437942792721E-3"/>
                  <c:y val="-2.649582145193745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30-4399-85CB-184FC81D10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</c:numCache>
            </c:numRef>
          </c:cat>
          <c:val>
            <c:numRef>
              <c:f>Лист1!$B$2:$B$9</c:f>
              <c:numCache>
                <c:formatCode>#,##0</c:formatCode>
                <c:ptCount val="8"/>
                <c:pt idx="0">
                  <c:v>825</c:v>
                </c:pt>
                <c:pt idx="1">
                  <c:v>850</c:v>
                </c:pt>
                <c:pt idx="2">
                  <c:v>876</c:v>
                </c:pt>
                <c:pt idx="3">
                  <c:v>1004</c:v>
                </c:pt>
                <c:pt idx="4">
                  <c:v>1078</c:v>
                </c:pt>
                <c:pt idx="5">
                  <c:v>1190</c:v>
                </c:pt>
                <c:pt idx="6">
                  <c:v>1270</c:v>
                </c:pt>
                <c:pt idx="7">
                  <c:v>1359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2330-4399-85CB-184FC81D10DA}"/>
            </c:ext>
          </c:extLst>
        </c:ser>
        <c:axId val="93790976"/>
        <c:axId val="93792512"/>
      </c:barChart>
      <c:catAx>
        <c:axId val="937909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3792512"/>
        <c:crosses val="autoZero"/>
        <c:auto val="1"/>
        <c:lblAlgn val="ctr"/>
        <c:lblOffset val="100"/>
      </c:catAx>
      <c:valAx>
        <c:axId val="93792512"/>
        <c:scaling>
          <c:orientation val="minMax"/>
        </c:scaling>
        <c:delete val="1"/>
        <c:axPos val="l"/>
        <c:majorGridlines/>
        <c:numFmt formatCode="#,##0_ ;\-#,##0\ " sourceLinked="0"/>
        <c:tickLblPos val="none"/>
        <c:crossAx val="937909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2425</c:v>
                </c:pt>
                <c:pt idx="1">
                  <c:v>2358</c:v>
                </c:pt>
                <c:pt idx="2">
                  <c:v>2406</c:v>
                </c:pt>
                <c:pt idx="3">
                  <c:v>2442</c:v>
                </c:pt>
                <c:pt idx="4">
                  <c:v>2604</c:v>
                </c:pt>
                <c:pt idx="5">
                  <c:v>2870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C0-47A9-9FA3-E4F484BB10DF}"/>
            </c:ext>
          </c:extLst>
        </c:ser>
        <c:dLbls>
          <c:showVal val="1"/>
        </c:dLbls>
        <c:gapWidth val="219"/>
        <c:overlap val="-27"/>
        <c:axId val="79109504"/>
        <c:axId val="92915200"/>
      </c:barChart>
      <c:catAx>
        <c:axId val="7910950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915200"/>
        <c:crosses val="autoZero"/>
        <c:auto val="1"/>
        <c:lblAlgn val="ctr"/>
        <c:lblOffset val="100"/>
      </c:catAx>
      <c:valAx>
        <c:axId val="92915200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one"/>
        <c:crossAx val="7910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904</c:v>
                </c:pt>
                <c:pt idx="1">
                  <c:v>899</c:v>
                </c:pt>
                <c:pt idx="2">
                  <c:v>933</c:v>
                </c:pt>
                <c:pt idx="3">
                  <c:v>976</c:v>
                </c:pt>
                <c:pt idx="4">
                  <c:v>955</c:v>
                </c:pt>
                <c:pt idx="5">
                  <c:v>849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C0-47A9-9FA3-E4F484BB10DF}"/>
            </c:ext>
          </c:extLst>
        </c:ser>
        <c:dLbls>
          <c:showVal val="1"/>
        </c:dLbls>
        <c:gapWidth val="219"/>
        <c:overlap val="-27"/>
        <c:axId val="93669632"/>
        <c:axId val="93691904"/>
      </c:barChart>
      <c:catAx>
        <c:axId val="936696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3691904"/>
        <c:crosses val="autoZero"/>
        <c:auto val="1"/>
        <c:lblAlgn val="ctr"/>
        <c:lblOffset val="100"/>
      </c:catAx>
      <c:valAx>
        <c:axId val="93691904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one"/>
        <c:crossAx val="9366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1089</c:v>
                </c:pt>
                <c:pt idx="1">
                  <c:v>1100</c:v>
                </c:pt>
                <c:pt idx="2">
                  <c:v>1179</c:v>
                </c:pt>
                <c:pt idx="3">
                  <c:v>1201</c:v>
                </c:pt>
                <c:pt idx="4">
                  <c:v>1147</c:v>
                </c:pt>
                <c:pt idx="5">
                  <c:v>1338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C0-47A9-9FA3-E4F484BB10DF}"/>
            </c:ext>
          </c:extLst>
        </c:ser>
        <c:dLbls>
          <c:showVal val="1"/>
        </c:dLbls>
        <c:gapWidth val="219"/>
        <c:overlap val="-27"/>
        <c:axId val="98517760"/>
        <c:axId val="98519296"/>
      </c:barChart>
      <c:catAx>
        <c:axId val="985177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519296"/>
        <c:crosses val="autoZero"/>
        <c:auto val="1"/>
        <c:lblAlgn val="ctr"/>
        <c:lblOffset val="100"/>
      </c:catAx>
      <c:valAx>
        <c:axId val="98519296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one"/>
        <c:crossAx val="98517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Лист1!$B$2:$B$7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2000</c:v>
                </c:pt>
                <c:pt idx="1">
                  <c:v>1999</c:v>
                </c:pt>
                <c:pt idx="2">
                  <c:v>2112</c:v>
                </c:pt>
                <c:pt idx="3">
                  <c:v>2230</c:v>
                </c:pt>
                <c:pt idx="4">
                  <c:v>2115</c:v>
                </c:pt>
                <c:pt idx="5">
                  <c:v>2187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C0-47A9-9FA3-E4F484BB10DF}"/>
            </c:ext>
          </c:extLst>
        </c:ser>
        <c:dLbls>
          <c:showVal val="1"/>
        </c:dLbls>
        <c:gapWidth val="219"/>
        <c:overlap val="-27"/>
        <c:axId val="95956352"/>
        <c:axId val="98411648"/>
      </c:barChart>
      <c:catAx>
        <c:axId val="959563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411648"/>
        <c:crosses val="autoZero"/>
        <c:auto val="1"/>
        <c:lblAlgn val="ctr"/>
        <c:lblOffset val="100"/>
      </c:catAx>
      <c:valAx>
        <c:axId val="98411648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one"/>
        <c:crossAx val="9595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C1A5E-4528-4DA8-9783-A9DE5257DC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664A5-0C66-4A4C-9615-61EA5A2879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baseline="0" dirty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dirty="0" smtClean="0"/>
            <a:t>Формирование  современной городской среды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62CB637-30BD-422B-89D2-809104B59302}" type="parTrans" cxnId="{3078C62C-43AB-4D37-B8A7-5FE9EDE1719C}">
      <dgm:prSet/>
      <dgm:spPr/>
      <dgm:t>
        <a:bodyPr/>
        <a:lstStyle/>
        <a:p>
          <a:endParaRPr lang="ru-RU"/>
        </a:p>
      </dgm:t>
    </dgm:pt>
    <dgm:pt modelId="{EB39C59F-B314-4D2B-9E13-0AA47E16D9B0}" type="sibTrans" cxnId="{3078C62C-43AB-4D37-B8A7-5FE9EDE1719C}">
      <dgm:prSet/>
      <dgm:spPr/>
      <dgm:t>
        <a:bodyPr/>
        <a:lstStyle/>
        <a:p>
          <a:endParaRPr lang="ru-RU"/>
        </a:p>
      </dgm:t>
    </dgm:pt>
    <dgm:pt modelId="{0037FC03-DD2E-4EF6-A3AE-BDBDFC927956}">
      <dgm:prSet phldrT="[Текст]"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dirty="0" smtClean="0"/>
            <a:t>Молодежь ЗАТО в ХХ</a:t>
          </a:r>
          <a:r>
            <a:rPr lang="en-US" sz="2200" b="1" i="0" dirty="0" smtClean="0"/>
            <a:t>I </a:t>
          </a:r>
          <a:r>
            <a:rPr lang="ru-RU" sz="2200" b="1" i="0" dirty="0" smtClean="0"/>
            <a:t>веке</a:t>
          </a:r>
          <a:endParaRPr lang="ru-RU" sz="2200" b="1" i="0" dirty="0"/>
        </a:p>
      </dgm:t>
    </dgm:pt>
    <dgm:pt modelId="{712AB9E9-E629-4449-A119-CDC04478F190}" type="parTrans" cxnId="{D6210EC9-46B6-4168-A98B-E7D3DDF0DB9A}">
      <dgm:prSet/>
      <dgm:spPr/>
      <dgm:t>
        <a:bodyPr/>
        <a:lstStyle/>
        <a:p>
          <a:endParaRPr lang="ru-RU"/>
        </a:p>
      </dgm:t>
    </dgm:pt>
    <dgm:pt modelId="{14C36F93-8E94-48E4-A70E-385069A94975}" type="sibTrans" cxnId="{D6210EC9-46B6-4168-A98B-E7D3DDF0DB9A}">
      <dgm:prSet/>
      <dgm:spPr/>
      <dgm:t>
        <a:bodyPr/>
        <a:lstStyle/>
        <a:p>
          <a:endParaRPr lang="ru-RU"/>
        </a:p>
      </dgm:t>
    </dgm:pt>
    <dgm:pt modelId="{29D8D0E7-F5B3-4287-92F7-F4A80960FE9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baseline="0" dirty="0" smtClean="0"/>
            <a:t>Охрана окружающей среды</a:t>
          </a:r>
          <a:endParaRPr lang="ru-RU" sz="2200" b="1" i="0" baseline="0" dirty="0"/>
        </a:p>
      </dgm:t>
    </dgm:pt>
    <dgm:pt modelId="{F08EEFE1-B55E-4E1E-8A32-2ACE47079255}" type="parTrans" cxnId="{5E809624-11EA-4277-BB90-623C23886B31}">
      <dgm:prSet/>
      <dgm:spPr/>
      <dgm:t>
        <a:bodyPr/>
        <a:lstStyle/>
        <a:p>
          <a:endParaRPr lang="ru-RU"/>
        </a:p>
      </dgm:t>
    </dgm:pt>
    <dgm:pt modelId="{BF2C3D31-852F-46C2-8CD7-16974ED6B3B4}" type="sibTrans" cxnId="{5E809624-11EA-4277-BB90-623C23886B31}">
      <dgm:prSet/>
      <dgm:spPr/>
      <dgm:t>
        <a:bodyPr/>
        <a:lstStyle/>
        <a:p>
          <a:endParaRPr lang="ru-RU"/>
        </a:p>
      </dgm:t>
    </dgm:pt>
    <dgm:pt modelId="{CDC88DCF-4813-478C-B198-A3C6845207B2}">
      <dgm:prSet custT="1"/>
      <dgm:spPr/>
      <dgm:t>
        <a:bodyPr/>
        <a:lstStyle/>
        <a:p>
          <a:r>
            <a:rPr lang="ru-RU" sz="2200" b="1" dirty="0" smtClean="0"/>
            <a:t>Реформирование и модернизация ЖКХ</a:t>
          </a:r>
          <a:endParaRPr lang="ru-RU" sz="2200" b="1" dirty="0"/>
        </a:p>
      </dgm:t>
    </dgm:pt>
    <dgm:pt modelId="{5A3C19B7-56FE-410D-86B2-E7BCEF4D5008}" type="parTrans" cxnId="{989EBB02-DDBA-4875-8F93-7436EC24EB95}">
      <dgm:prSet/>
      <dgm:spPr/>
      <dgm:t>
        <a:bodyPr/>
        <a:lstStyle/>
        <a:p>
          <a:endParaRPr lang="ru-RU"/>
        </a:p>
      </dgm:t>
    </dgm:pt>
    <dgm:pt modelId="{3732E4CA-ADB6-4AA4-A203-896A5FBAAE6E}" type="sibTrans" cxnId="{989EBB02-DDBA-4875-8F93-7436EC24EB95}">
      <dgm:prSet/>
      <dgm:spPr/>
      <dgm:t>
        <a:bodyPr/>
        <a:lstStyle/>
        <a:p>
          <a:endParaRPr lang="ru-RU"/>
        </a:p>
      </dgm:t>
    </dgm:pt>
    <dgm:pt modelId="{E72173B1-6D4D-45DE-A03C-E49DDC2B282A}">
      <dgm:prSet custT="1"/>
      <dgm:spPr/>
      <dgm:t>
        <a:bodyPr/>
        <a:lstStyle/>
        <a:p>
          <a:r>
            <a:rPr lang="ru-RU" sz="2000" b="1" i="0" dirty="0" smtClean="0">
              <a:latin typeface="Calibri (Основной текст)"/>
            </a:rPr>
            <a:t>Развитие культуры ЗАТО Железногорск</a:t>
          </a:r>
          <a:endParaRPr lang="ru-RU" sz="2000" b="1" i="0" dirty="0">
            <a:latin typeface="Calibri (Основной текст)"/>
          </a:endParaRPr>
        </a:p>
      </dgm:t>
    </dgm:pt>
    <dgm:pt modelId="{CB14CEF7-6D98-44DE-A3A2-58008303F6D0}" type="parTrans" cxnId="{BFBF7E1F-5CF8-4505-9984-EF4C7265F304}">
      <dgm:prSet/>
      <dgm:spPr/>
      <dgm:t>
        <a:bodyPr/>
        <a:lstStyle/>
        <a:p>
          <a:endParaRPr lang="ru-RU"/>
        </a:p>
      </dgm:t>
    </dgm:pt>
    <dgm:pt modelId="{CF237A1C-C93D-4D38-9F7D-90D7032FF504}" type="sibTrans" cxnId="{BFBF7E1F-5CF8-4505-9984-EF4C7265F304}">
      <dgm:prSet/>
      <dgm:spPr/>
      <dgm:t>
        <a:bodyPr/>
        <a:lstStyle/>
        <a:p>
          <a:endParaRPr lang="ru-RU"/>
        </a:p>
      </dgm:t>
    </dgm:pt>
    <dgm:pt modelId="{1AB5BAB9-873A-4D94-A0D7-0CDC8CD8833F}">
      <dgm:prSet custT="1"/>
      <dgm:spPr/>
      <dgm:t>
        <a:bodyPr/>
        <a:lstStyle/>
        <a:p>
          <a:r>
            <a:rPr lang="ru-RU" sz="2200" b="1" i="0" dirty="0" smtClean="0"/>
            <a:t>Управление муниципальными финансами в ЗАТО </a:t>
          </a:r>
          <a:r>
            <a:rPr lang="ru-RU" sz="2200" b="1" i="0" dirty="0"/>
            <a:t>Железногорск</a:t>
          </a:r>
        </a:p>
      </dgm:t>
    </dgm:pt>
    <dgm:pt modelId="{C54797B7-33CA-49FB-81E9-058683AFE7D7}" type="parTrans" cxnId="{A5B382B2-E6E6-4F1B-8391-DA192D2EBAE1}">
      <dgm:prSet/>
      <dgm:spPr/>
      <dgm:t>
        <a:bodyPr/>
        <a:lstStyle/>
        <a:p>
          <a:endParaRPr lang="ru-RU"/>
        </a:p>
      </dgm:t>
    </dgm:pt>
    <dgm:pt modelId="{8030533C-BE3B-4A4D-B4AD-E2A1158A12DA}" type="sibTrans" cxnId="{A5B382B2-E6E6-4F1B-8391-DA192D2EBAE1}">
      <dgm:prSet/>
      <dgm:spPr/>
      <dgm:t>
        <a:bodyPr/>
        <a:lstStyle/>
        <a:p>
          <a:endParaRPr lang="ru-RU"/>
        </a:p>
      </dgm:t>
    </dgm:pt>
    <dgm:pt modelId="{2C02B441-7D3B-4BAE-9E0F-C9D378C2C7DF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196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188%</a:t>
          </a:r>
          <a:endParaRPr lang="ru-RU" sz="2500" dirty="0"/>
        </a:p>
      </dgm:t>
    </dgm:pt>
    <dgm:pt modelId="{B0CC38AB-1562-457C-BF62-63EAE86B22C1}" type="parTrans" cxnId="{22298975-E68E-4AE4-9BA5-A524B64466E6}">
      <dgm:prSet/>
      <dgm:spPr/>
      <dgm:t>
        <a:bodyPr/>
        <a:lstStyle/>
        <a:p>
          <a:endParaRPr lang="ru-RU"/>
        </a:p>
      </dgm:t>
    </dgm:pt>
    <dgm:pt modelId="{26D7DF96-4E21-455B-A8B6-ED99C870D6E8}" type="sibTrans" cxnId="{22298975-E68E-4AE4-9BA5-A524B64466E6}">
      <dgm:prSet/>
      <dgm:spPr/>
      <dgm:t>
        <a:bodyPr/>
        <a:lstStyle/>
        <a:p>
          <a:endParaRPr lang="ru-RU"/>
        </a:p>
      </dgm:t>
    </dgm:pt>
    <dgm:pt modelId="{CD0447E7-1500-486E-A9E9-44BAB099151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4,8 </a:t>
          </a:r>
          <a:r>
            <a:rPr lang="ru-RU" sz="25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18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 </a:t>
          </a:r>
        </a:p>
        <a:p>
          <a:endParaRPr lang="ru-RU" sz="600" dirty="0"/>
        </a:p>
      </dgm:t>
    </dgm:pt>
    <dgm:pt modelId="{6A209DBD-B730-4EF5-9E0F-CEF13BF15E37}" type="parTrans" cxnId="{085F801D-121E-478F-9E60-35245ACBDFD5}">
      <dgm:prSet/>
      <dgm:spPr/>
      <dgm:t>
        <a:bodyPr/>
        <a:lstStyle/>
        <a:p>
          <a:endParaRPr lang="ru-RU"/>
        </a:p>
      </dgm:t>
    </dgm:pt>
    <dgm:pt modelId="{68685994-0A56-4BF1-8F74-D9B85BE7341E}" type="sibTrans" cxnId="{085F801D-121E-478F-9E60-35245ACBDFD5}">
      <dgm:prSet/>
      <dgm:spPr/>
      <dgm:t>
        <a:bodyPr/>
        <a:lstStyle/>
        <a:p>
          <a:endParaRPr lang="ru-RU"/>
        </a:p>
      </dgm:t>
    </dgm:pt>
    <dgm:pt modelId="{6625260C-F360-4F00-812F-C7E67F794DC9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2,5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13%</a:t>
          </a:r>
          <a:endParaRPr lang="ru-RU" sz="2500" dirty="0"/>
        </a:p>
      </dgm:t>
    </dgm:pt>
    <dgm:pt modelId="{65F7C6B3-F741-4AB1-B5A8-8938F91D1F51}" type="parTrans" cxnId="{A6D09295-D671-406C-A5E6-8B87ED191B91}">
      <dgm:prSet/>
      <dgm:spPr/>
      <dgm:t>
        <a:bodyPr/>
        <a:lstStyle/>
        <a:p>
          <a:endParaRPr lang="ru-RU"/>
        </a:p>
      </dgm:t>
    </dgm:pt>
    <dgm:pt modelId="{28F608DB-5D06-4D5E-9B24-B110E5CB43A3}" type="sibTrans" cxnId="{A6D09295-D671-406C-A5E6-8B87ED191B91}">
      <dgm:prSet/>
      <dgm:spPr/>
      <dgm:t>
        <a:bodyPr/>
        <a:lstStyle/>
        <a:p>
          <a:endParaRPr lang="ru-RU"/>
        </a:p>
      </dgm:t>
    </dgm:pt>
    <dgm:pt modelId="{3C9E8F77-4ED7-4252-B993-EC67EB6C4441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3,4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11%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013347-0A69-4409-85F9-4A0AB8B0EFF8}" type="parTrans" cxnId="{1C3AD3D2-059D-4097-821C-C69440E26AE3}">
      <dgm:prSet/>
      <dgm:spPr/>
      <dgm:t>
        <a:bodyPr/>
        <a:lstStyle/>
        <a:p>
          <a:endParaRPr lang="ru-RU"/>
        </a:p>
      </dgm:t>
    </dgm:pt>
    <dgm:pt modelId="{BC9C8541-9FF7-4F63-B81B-51DB25C0145A}" type="sibTrans" cxnId="{1C3AD3D2-059D-4097-821C-C69440E26AE3}">
      <dgm:prSet/>
      <dgm:spPr/>
      <dgm:t>
        <a:bodyPr/>
        <a:lstStyle/>
        <a:p>
          <a:endParaRPr lang="ru-RU"/>
        </a:p>
      </dgm:t>
    </dgm:pt>
    <dgm:pt modelId="{082F3DBE-50F6-4335-9B1C-AE439DCEE0B1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42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8,8%</a:t>
          </a:r>
          <a:endParaRPr lang="ru-RU" sz="2500" dirty="0"/>
        </a:p>
      </dgm:t>
    </dgm:pt>
    <dgm:pt modelId="{1BDCFA48-5F38-43D8-8B25-7383E78EA9AD}" type="parTrans" cxnId="{D2CC3A9E-801A-4D95-A24D-33AEB0F01FA2}">
      <dgm:prSet/>
      <dgm:spPr/>
      <dgm:t>
        <a:bodyPr/>
        <a:lstStyle/>
        <a:p>
          <a:endParaRPr lang="ru-RU"/>
        </a:p>
      </dgm:t>
    </dgm:pt>
    <dgm:pt modelId="{B49F07E8-B6C7-483F-9EA4-900F99D24897}" type="sibTrans" cxnId="{D2CC3A9E-801A-4D95-A24D-33AEB0F01FA2}">
      <dgm:prSet/>
      <dgm:spPr/>
      <dgm:t>
        <a:bodyPr/>
        <a:lstStyle/>
        <a:p>
          <a:endParaRPr lang="ru-RU"/>
        </a:p>
      </dgm:t>
    </dgm:pt>
    <dgm:pt modelId="{110B12B8-F9F1-4431-B769-A30089E7DB77}">
      <dgm:prSet custT="1"/>
      <dgm:spPr/>
      <dgm:t>
        <a:bodyPr/>
        <a:lstStyle/>
        <a:p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5,1 </a:t>
          </a:r>
          <a:r>
            <a:rPr lang="ru-RU" sz="25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8,3%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A6A63C-8746-4723-A899-E69F1909A7FB}" type="parTrans" cxnId="{DAD0B6AB-5EBE-4D16-BE00-F8D5D535E6E3}">
      <dgm:prSet/>
      <dgm:spPr/>
      <dgm:t>
        <a:bodyPr/>
        <a:lstStyle/>
        <a:p>
          <a:endParaRPr lang="ru-RU"/>
        </a:p>
      </dgm:t>
    </dgm:pt>
    <dgm:pt modelId="{584FD147-056A-41E1-8C6D-817D5B790C7D}" type="sibTrans" cxnId="{DAD0B6AB-5EBE-4D16-BE00-F8D5D535E6E3}">
      <dgm:prSet/>
      <dgm:spPr/>
      <dgm:t>
        <a:bodyPr/>
        <a:lstStyle/>
        <a:p>
          <a:endParaRPr lang="ru-RU"/>
        </a:p>
      </dgm:t>
    </dgm:pt>
    <dgm:pt modelId="{7BE7FFAD-6D01-4BFD-B1B4-B05589EB9F90}" type="pres">
      <dgm:prSet presAssocID="{2E7C1A5E-4528-4DA8-9783-A9DE5257DC5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E125AA-3C10-47AC-9424-84CA14E73076}" type="pres">
      <dgm:prSet presAssocID="{FEB664A5-0C66-4A4C-9615-61EA5A2879C8}" presName="linNode" presStyleCnt="0"/>
      <dgm:spPr/>
    </dgm:pt>
    <dgm:pt modelId="{02FC40CF-6B9F-46A6-B371-7F37D489C000}" type="pres">
      <dgm:prSet presAssocID="{FEB664A5-0C66-4A4C-9615-61EA5A2879C8}" presName="parentShp" presStyleLbl="node1" presStyleIdx="0" presStyleCnt="6" custScaleX="296294" custScaleY="140621" custLinFactNeighborX="-11560" custLinFactNeighborY="-3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4D417-3AAB-4BFD-876C-F95171F340A5}" type="pres">
      <dgm:prSet presAssocID="{FEB664A5-0C66-4A4C-9615-61EA5A2879C8}" presName="childShp" presStyleLbl="bgAccFollowNode1" presStyleIdx="0" presStyleCnt="6" custScaleX="82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2304F-41A9-4712-B9A9-1DF1D52BBD8E}" type="pres">
      <dgm:prSet presAssocID="{EB39C59F-B314-4D2B-9E13-0AA47E16D9B0}" presName="spacing" presStyleCnt="0"/>
      <dgm:spPr/>
    </dgm:pt>
    <dgm:pt modelId="{9F21AA09-05FC-4DA8-997E-C283744EE639}" type="pres">
      <dgm:prSet presAssocID="{0037FC03-DD2E-4EF6-A3AE-BDBDFC927956}" presName="linNode" presStyleCnt="0"/>
      <dgm:spPr/>
    </dgm:pt>
    <dgm:pt modelId="{06124CBC-742A-41EB-A4C8-37C16D27A4B5}" type="pres">
      <dgm:prSet presAssocID="{0037FC03-DD2E-4EF6-A3AE-BDBDFC927956}" presName="parentShp" presStyleLbl="node1" presStyleIdx="1" presStyleCnt="6" custAng="0" custScaleX="378608" custScaleY="82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618F5-E934-495C-8C78-A801CC5DB0D7}" type="pres">
      <dgm:prSet presAssocID="{0037FC03-DD2E-4EF6-A3AE-BDBDFC927956}" presName="childShp" presStyleLbl="bgAccFollowNode1" presStyleIdx="1" presStyleCnt="6" custScaleX="113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3B249-AB43-46C9-A0C2-018437AF0F88}" type="pres">
      <dgm:prSet presAssocID="{14C36F93-8E94-48E4-A70E-385069A94975}" presName="spacing" presStyleCnt="0"/>
      <dgm:spPr/>
    </dgm:pt>
    <dgm:pt modelId="{661F326F-D09A-4906-99F6-7D8318934362}" type="pres">
      <dgm:prSet presAssocID="{29D8D0E7-F5B3-4287-92F7-F4A80960FE9A}" presName="linNode" presStyleCnt="0"/>
      <dgm:spPr/>
    </dgm:pt>
    <dgm:pt modelId="{0187811D-DEA3-4C47-800A-4A3ADE0F8683}" type="pres">
      <dgm:prSet presAssocID="{29D8D0E7-F5B3-4287-92F7-F4A80960FE9A}" presName="parentShp" presStyleLbl="node1" presStyleIdx="2" presStyleCnt="6" custScaleX="318059" custScaleY="91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CE7AB-6724-4A1C-8594-694C0A022EB0}" type="pres">
      <dgm:prSet presAssocID="{29D8D0E7-F5B3-4287-92F7-F4A80960FE9A}" presName="childShp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19DE8-56B9-4CFC-800D-03DEE1FF1054}" type="pres">
      <dgm:prSet presAssocID="{BF2C3D31-852F-46C2-8CD7-16974ED6B3B4}" presName="spacing" presStyleCnt="0"/>
      <dgm:spPr/>
    </dgm:pt>
    <dgm:pt modelId="{CCE73B73-F9EF-4A21-96A7-E813FF0A6C03}" type="pres">
      <dgm:prSet presAssocID="{CDC88DCF-4813-478C-B198-A3C6845207B2}" presName="linNode" presStyleCnt="0"/>
      <dgm:spPr/>
    </dgm:pt>
    <dgm:pt modelId="{ED24AD5D-8CCC-4C8D-880D-F947A57B9D25}" type="pres">
      <dgm:prSet presAssocID="{CDC88DCF-4813-478C-B198-A3C6845207B2}" presName="parentShp" presStyleLbl="node1" presStyleIdx="3" presStyleCnt="6" custScaleX="294717" custLinFactNeighborX="-28" custLinFactNeighborY="4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5D3DA-1DC2-42F7-B2ED-08F7809A8F84}" type="pres">
      <dgm:prSet presAssocID="{CDC88DCF-4813-478C-B198-A3C6845207B2}" presName="childShp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F6F27-C88B-4B02-9850-5B5BE443F9C7}" type="pres">
      <dgm:prSet presAssocID="{3732E4CA-ADB6-4AA4-A203-896A5FBAAE6E}" presName="spacing" presStyleCnt="0"/>
      <dgm:spPr/>
    </dgm:pt>
    <dgm:pt modelId="{2FFDC0AC-D932-47B5-807C-534EC32FF34F}" type="pres">
      <dgm:prSet presAssocID="{E72173B1-6D4D-45DE-A03C-E49DDC2B282A}" presName="linNode" presStyleCnt="0"/>
      <dgm:spPr/>
    </dgm:pt>
    <dgm:pt modelId="{29E7FDDC-39DC-4681-A9E6-9944F9E20EBB}" type="pres">
      <dgm:prSet presAssocID="{E72173B1-6D4D-45DE-A03C-E49DDC2B282A}" presName="parentShp" presStyleLbl="node1" presStyleIdx="4" presStyleCnt="6" custScaleX="285634" custScaleY="66850" custLinFactNeighborX="-2524" custLinFactNeighborY="-1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5C1BC-C06F-4D08-9D7E-393C9A2C5B50}" type="pres">
      <dgm:prSet presAssocID="{E72173B1-6D4D-45DE-A03C-E49DDC2B282A}" presName="childShp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E43D7-C7F9-487E-B806-587C1ED1F349}" type="pres">
      <dgm:prSet presAssocID="{CF237A1C-C93D-4D38-9F7D-90D7032FF504}" presName="spacing" presStyleCnt="0"/>
      <dgm:spPr/>
    </dgm:pt>
    <dgm:pt modelId="{B82100D6-6443-4B89-BE0E-ADADFCEFF5EA}" type="pres">
      <dgm:prSet presAssocID="{1AB5BAB9-873A-4D94-A0D7-0CDC8CD8833F}" presName="linNode" presStyleCnt="0"/>
      <dgm:spPr/>
    </dgm:pt>
    <dgm:pt modelId="{2787F28C-38DE-4A04-9EA0-79C55F721FC4}" type="pres">
      <dgm:prSet presAssocID="{1AB5BAB9-873A-4D94-A0D7-0CDC8CD8833F}" presName="parentShp" presStyleLbl="node1" presStyleIdx="5" presStyleCnt="6" custScaleX="213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BC0AE-913A-4F72-B790-88F00C1879B9}" type="pres">
      <dgm:prSet presAssocID="{1AB5BAB9-873A-4D94-A0D7-0CDC8CD8833F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09624-11EA-4277-BB90-623C23886B31}" srcId="{2E7C1A5E-4528-4DA8-9783-A9DE5257DC5C}" destId="{29D8D0E7-F5B3-4287-92F7-F4A80960FE9A}" srcOrd="2" destOrd="0" parTransId="{F08EEFE1-B55E-4E1E-8A32-2ACE47079255}" sibTransId="{BF2C3D31-852F-46C2-8CD7-16974ED6B3B4}"/>
    <dgm:cxn modelId="{287EA41B-4B4D-4253-A88C-D9E5F994434C}" type="presOf" srcId="{2E7C1A5E-4528-4DA8-9783-A9DE5257DC5C}" destId="{7BE7FFAD-6D01-4BFD-B1B4-B05589EB9F90}" srcOrd="0" destOrd="0" presId="urn:microsoft.com/office/officeart/2005/8/layout/vList6"/>
    <dgm:cxn modelId="{DAD0B6AB-5EBE-4D16-BE00-F8D5D535E6E3}" srcId="{1AB5BAB9-873A-4D94-A0D7-0CDC8CD8833F}" destId="{110B12B8-F9F1-4431-B769-A30089E7DB77}" srcOrd="0" destOrd="0" parTransId="{87A6A63C-8746-4723-A899-E69F1909A7FB}" sibTransId="{584FD147-056A-41E1-8C6D-817D5B790C7D}"/>
    <dgm:cxn modelId="{E3724759-18B9-4D17-94D3-0376A84432A8}" type="presOf" srcId="{110B12B8-F9F1-4431-B769-A30089E7DB77}" destId="{870BC0AE-913A-4F72-B790-88F00C1879B9}" srcOrd="0" destOrd="0" presId="urn:microsoft.com/office/officeart/2005/8/layout/vList6"/>
    <dgm:cxn modelId="{2FB7EE3B-892C-4702-A484-FE9CDCBF8B02}" type="presOf" srcId="{CDC88DCF-4813-478C-B198-A3C6845207B2}" destId="{ED24AD5D-8CCC-4C8D-880D-F947A57B9D25}" srcOrd="0" destOrd="0" presId="urn:microsoft.com/office/officeart/2005/8/layout/vList6"/>
    <dgm:cxn modelId="{7FF0502D-69D4-479B-901E-AA4F944966F0}" type="presOf" srcId="{CD0447E7-1500-486E-A9E9-44BAB0991511}" destId="{28B618F5-E934-495C-8C78-A801CC5DB0D7}" srcOrd="0" destOrd="0" presId="urn:microsoft.com/office/officeart/2005/8/layout/vList6"/>
    <dgm:cxn modelId="{592F4383-BFBE-419C-B568-5B50DA497696}" type="presOf" srcId="{6625260C-F360-4F00-812F-C7E67F794DC9}" destId="{C65CE7AB-6724-4A1C-8594-694C0A022EB0}" srcOrd="0" destOrd="0" presId="urn:microsoft.com/office/officeart/2005/8/layout/vList6"/>
    <dgm:cxn modelId="{BFBF7E1F-5CF8-4505-9984-EF4C7265F304}" srcId="{2E7C1A5E-4528-4DA8-9783-A9DE5257DC5C}" destId="{E72173B1-6D4D-45DE-A03C-E49DDC2B282A}" srcOrd="4" destOrd="0" parTransId="{CB14CEF7-6D98-44DE-A3A2-58008303F6D0}" sibTransId="{CF237A1C-C93D-4D38-9F7D-90D7032FF504}"/>
    <dgm:cxn modelId="{F12E86F8-7D8A-484D-955B-50D5E0AFF117}" type="presOf" srcId="{E72173B1-6D4D-45DE-A03C-E49DDC2B282A}" destId="{29E7FDDC-39DC-4681-A9E6-9944F9E20EBB}" srcOrd="0" destOrd="0" presId="urn:microsoft.com/office/officeart/2005/8/layout/vList6"/>
    <dgm:cxn modelId="{A5B382B2-E6E6-4F1B-8391-DA192D2EBAE1}" srcId="{2E7C1A5E-4528-4DA8-9783-A9DE5257DC5C}" destId="{1AB5BAB9-873A-4D94-A0D7-0CDC8CD8833F}" srcOrd="5" destOrd="0" parTransId="{C54797B7-33CA-49FB-81E9-058683AFE7D7}" sibTransId="{8030533C-BE3B-4A4D-B4AD-E2A1158A12DA}"/>
    <dgm:cxn modelId="{22298975-E68E-4AE4-9BA5-A524B64466E6}" srcId="{FEB664A5-0C66-4A4C-9615-61EA5A2879C8}" destId="{2C02B441-7D3B-4BAE-9E0F-C9D378C2C7DF}" srcOrd="0" destOrd="0" parTransId="{B0CC38AB-1562-457C-BF62-63EAE86B22C1}" sibTransId="{26D7DF96-4E21-455B-A8B6-ED99C870D6E8}"/>
    <dgm:cxn modelId="{8BA3E8CB-3DB0-4B40-99A3-5A69246F4013}" type="presOf" srcId="{1AB5BAB9-873A-4D94-A0D7-0CDC8CD8833F}" destId="{2787F28C-38DE-4A04-9EA0-79C55F721FC4}" srcOrd="0" destOrd="0" presId="urn:microsoft.com/office/officeart/2005/8/layout/vList6"/>
    <dgm:cxn modelId="{4549736A-3A16-49FF-BDCD-4922477901D7}" type="presOf" srcId="{3C9E8F77-4ED7-4252-B993-EC67EB6C4441}" destId="{0EC5D3DA-1DC2-42F7-B2ED-08F7809A8F84}" srcOrd="0" destOrd="0" presId="urn:microsoft.com/office/officeart/2005/8/layout/vList6"/>
    <dgm:cxn modelId="{0570DEF3-435A-4696-AA79-A952081E1938}" type="presOf" srcId="{29D8D0E7-F5B3-4287-92F7-F4A80960FE9A}" destId="{0187811D-DEA3-4C47-800A-4A3ADE0F8683}" srcOrd="0" destOrd="0" presId="urn:microsoft.com/office/officeart/2005/8/layout/vList6"/>
    <dgm:cxn modelId="{A6D09295-D671-406C-A5E6-8B87ED191B91}" srcId="{29D8D0E7-F5B3-4287-92F7-F4A80960FE9A}" destId="{6625260C-F360-4F00-812F-C7E67F794DC9}" srcOrd="0" destOrd="0" parTransId="{65F7C6B3-F741-4AB1-B5A8-8938F91D1F51}" sibTransId="{28F608DB-5D06-4D5E-9B24-B110E5CB43A3}"/>
    <dgm:cxn modelId="{085F801D-121E-478F-9E60-35245ACBDFD5}" srcId="{0037FC03-DD2E-4EF6-A3AE-BDBDFC927956}" destId="{CD0447E7-1500-486E-A9E9-44BAB0991511}" srcOrd="0" destOrd="0" parTransId="{6A209DBD-B730-4EF5-9E0F-CEF13BF15E37}" sibTransId="{68685994-0A56-4BF1-8F74-D9B85BE7341E}"/>
    <dgm:cxn modelId="{07229296-3D11-4116-A76D-B0FCB3C26A56}" type="presOf" srcId="{0037FC03-DD2E-4EF6-A3AE-BDBDFC927956}" destId="{06124CBC-742A-41EB-A4C8-37C16D27A4B5}" srcOrd="0" destOrd="0" presId="urn:microsoft.com/office/officeart/2005/8/layout/vList6"/>
    <dgm:cxn modelId="{989EBB02-DDBA-4875-8F93-7436EC24EB95}" srcId="{2E7C1A5E-4528-4DA8-9783-A9DE5257DC5C}" destId="{CDC88DCF-4813-478C-B198-A3C6845207B2}" srcOrd="3" destOrd="0" parTransId="{5A3C19B7-56FE-410D-86B2-E7BCEF4D5008}" sibTransId="{3732E4CA-ADB6-4AA4-A203-896A5FBAAE6E}"/>
    <dgm:cxn modelId="{D6210EC9-46B6-4168-A98B-E7D3DDF0DB9A}" srcId="{2E7C1A5E-4528-4DA8-9783-A9DE5257DC5C}" destId="{0037FC03-DD2E-4EF6-A3AE-BDBDFC927956}" srcOrd="1" destOrd="0" parTransId="{712AB9E9-E629-4449-A119-CDC04478F190}" sibTransId="{14C36F93-8E94-48E4-A70E-385069A94975}"/>
    <dgm:cxn modelId="{706C0593-2023-421C-91B3-D83CD1C7F318}" type="presOf" srcId="{FEB664A5-0C66-4A4C-9615-61EA5A2879C8}" destId="{02FC40CF-6B9F-46A6-B371-7F37D489C000}" srcOrd="0" destOrd="0" presId="urn:microsoft.com/office/officeart/2005/8/layout/vList6"/>
    <dgm:cxn modelId="{017021A3-0AFE-498E-94FB-D2EACE0084DB}" type="presOf" srcId="{082F3DBE-50F6-4335-9B1C-AE439DCEE0B1}" destId="{1EF5C1BC-C06F-4D08-9D7E-393C9A2C5B50}" srcOrd="0" destOrd="0" presId="urn:microsoft.com/office/officeart/2005/8/layout/vList6"/>
    <dgm:cxn modelId="{3078C62C-43AB-4D37-B8A7-5FE9EDE1719C}" srcId="{2E7C1A5E-4528-4DA8-9783-A9DE5257DC5C}" destId="{FEB664A5-0C66-4A4C-9615-61EA5A2879C8}" srcOrd="0" destOrd="0" parTransId="{A62CB637-30BD-422B-89D2-809104B59302}" sibTransId="{EB39C59F-B314-4D2B-9E13-0AA47E16D9B0}"/>
    <dgm:cxn modelId="{DDECC066-F303-4B66-ACBB-CF978BDE9B96}" type="presOf" srcId="{2C02B441-7D3B-4BAE-9E0F-C9D378C2C7DF}" destId="{4414D417-3AAB-4BFD-876C-F95171F340A5}" srcOrd="0" destOrd="0" presId="urn:microsoft.com/office/officeart/2005/8/layout/vList6"/>
    <dgm:cxn modelId="{1C3AD3D2-059D-4097-821C-C69440E26AE3}" srcId="{CDC88DCF-4813-478C-B198-A3C6845207B2}" destId="{3C9E8F77-4ED7-4252-B993-EC67EB6C4441}" srcOrd="0" destOrd="0" parTransId="{3E013347-0A69-4409-85F9-4A0AB8B0EFF8}" sibTransId="{BC9C8541-9FF7-4F63-B81B-51DB25C0145A}"/>
    <dgm:cxn modelId="{D2CC3A9E-801A-4D95-A24D-33AEB0F01FA2}" srcId="{E72173B1-6D4D-45DE-A03C-E49DDC2B282A}" destId="{082F3DBE-50F6-4335-9B1C-AE439DCEE0B1}" srcOrd="0" destOrd="0" parTransId="{1BDCFA48-5F38-43D8-8B25-7383E78EA9AD}" sibTransId="{B49F07E8-B6C7-483F-9EA4-900F99D24897}"/>
    <dgm:cxn modelId="{581BA1B1-E2BD-48CE-8DF7-5FADFE5DFBD2}" type="presParOf" srcId="{7BE7FFAD-6D01-4BFD-B1B4-B05589EB9F90}" destId="{81E125AA-3C10-47AC-9424-84CA14E73076}" srcOrd="0" destOrd="0" presId="urn:microsoft.com/office/officeart/2005/8/layout/vList6"/>
    <dgm:cxn modelId="{5DB4E2DC-FF7F-46D1-93AB-61BC519978D2}" type="presParOf" srcId="{81E125AA-3C10-47AC-9424-84CA14E73076}" destId="{02FC40CF-6B9F-46A6-B371-7F37D489C000}" srcOrd="0" destOrd="0" presId="urn:microsoft.com/office/officeart/2005/8/layout/vList6"/>
    <dgm:cxn modelId="{970EAB24-C830-448A-BCB6-2381860DDD8E}" type="presParOf" srcId="{81E125AA-3C10-47AC-9424-84CA14E73076}" destId="{4414D417-3AAB-4BFD-876C-F95171F340A5}" srcOrd="1" destOrd="0" presId="urn:microsoft.com/office/officeart/2005/8/layout/vList6"/>
    <dgm:cxn modelId="{F412E656-4A63-4238-BC0A-D9E7CCFE0F1F}" type="presParOf" srcId="{7BE7FFAD-6D01-4BFD-B1B4-B05589EB9F90}" destId="{CA62304F-41A9-4712-B9A9-1DF1D52BBD8E}" srcOrd="1" destOrd="0" presId="urn:microsoft.com/office/officeart/2005/8/layout/vList6"/>
    <dgm:cxn modelId="{3F196360-1F91-443D-BFE1-AD8E3D78A98F}" type="presParOf" srcId="{7BE7FFAD-6D01-4BFD-B1B4-B05589EB9F90}" destId="{9F21AA09-05FC-4DA8-997E-C283744EE639}" srcOrd="2" destOrd="0" presId="urn:microsoft.com/office/officeart/2005/8/layout/vList6"/>
    <dgm:cxn modelId="{1F63D91B-E8D9-495B-80B1-B7BBDF28C607}" type="presParOf" srcId="{9F21AA09-05FC-4DA8-997E-C283744EE639}" destId="{06124CBC-742A-41EB-A4C8-37C16D27A4B5}" srcOrd="0" destOrd="0" presId="urn:microsoft.com/office/officeart/2005/8/layout/vList6"/>
    <dgm:cxn modelId="{652F52BE-A79A-4EA5-891C-9846095DF037}" type="presParOf" srcId="{9F21AA09-05FC-4DA8-997E-C283744EE639}" destId="{28B618F5-E934-495C-8C78-A801CC5DB0D7}" srcOrd="1" destOrd="0" presId="urn:microsoft.com/office/officeart/2005/8/layout/vList6"/>
    <dgm:cxn modelId="{D9D89D27-DE2A-4CB4-8C7E-DCBF8C5AE5EA}" type="presParOf" srcId="{7BE7FFAD-6D01-4BFD-B1B4-B05589EB9F90}" destId="{85A3B249-AB43-46C9-A0C2-018437AF0F88}" srcOrd="3" destOrd="0" presId="urn:microsoft.com/office/officeart/2005/8/layout/vList6"/>
    <dgm:cxn modelId="{C4CA2A19-2802-41E6-BC62-1D8D7761DD5D}" type="presParOf" srcId="{7BE7FFAD-6D01-4BFD-B1B4-B05589EB9F90}" destId="{661F326F-D09A-4906-99F6-7D8318934362}" srcOrd="4" destOrd="0" presId="urn:microsoft.com/office/officeart/2005/8/layout/vList6"/>
    <dgm:cxn modelId="{9A34ABDB-E2CF-40B5-A59B-C2C1A2EB3274}" type="presParOf" srcId="{661F326F-D09A-4906-99F6-7D8318934362}" destId="{0187811D-DEA3-4C47-800A-4A3ADE0F8683}" srcOrd="0" destOrd="0" presId="urn:microsoft.com/office/officeart/2005/8/layout/vList6"/>
    <dgm:cxn modelId="{84891D3B-B566-483C-8521-0FBA5363363C}" type="presParOf" srcId="{661F326F-D09A-4906-99F6-7D8318934362}" destId="{C65CE7AB-6724-4A1C-8594-694C0A022EB0}" srcOrd="1" destOrd="0" presId="urn:microsoft.com/office/officeart/2005/8/layout/vList6"/>
    <dgm:cxn modelId="{51AD2867-8221-4D05-BB6D-19EB6DCA4D85}" type="presParOf" srcId="{7BE7FFAD-6D01-4BFD-B1B4-B05589EB9F90}" destId="{F2D19DE8-56B9-4CFC-800D-03DEE1FF1054}" srcOrd="5" destOrd="0" presId="urn:microsoft.com/office/officeart/2005/8/layout/vList6"/>
    <dgm:cxn modelId="{4558CA00-1265-429C-AD6C-6C4EC114E5D7}" type="presParOf" srcId="{7BE7FFAD-6D01-4BFD-B1B4-B05589EB9F90}" destId="{CCE73B73-F9EF-4A21-96A7-E813FF0A6C03}" srcOrd="6" destOrd="0" presId="urn:microsoft.com/office/officeart/2005/8/layout/vList6"/>
    <dgm:cxn modelId="{ACA09F25-D9FE-4FCD-98F6-FD17B8BD9EDE}" type="presParOf" srcId="{CCE73B73-F9EF-4A21-96A7-E813FF0A6C03}" destId="{ED24AD5D-8CCC-4C8D-880D-F947A57B9D25}" srcOrd="0" destOrd="0" presId="urn:microsoft.com/office/officeart/2005/8/layout/vList6"/>
    <dgm:cxn modelId="{01504730-7E4A-4023-A3F5-08363FCB83A7}" type="presParOf" srcId="{CCE73B73-F9EF-4A21-96A7-E813FF0A6C03}" destId="{0EC5D3DA-1DC2-42F7-B2ED-08F7809A8F84}" srcOrd="1" destOrd="0" presId="urn:microsoft.com/office/officeart/2005/8/layout/vList6"/>
    <dgm:cxn modelId="{1B287FB7-A2E7-4D08-8E9D-98F95F824DDF}" type="presParOf" srcId="{7BE7FFAD-6D01-4BFD-B1B4-B05589EB9F90}" destId="{246F6F27-C88B-4B02-9850-5B5BE443F9C7}" srcOrd="7" destOrd="0" presId="urn:microsoft.com/office/officeart/2005/8/layout/vList6"/>
    <dgm:cxn modelId="{C8175377-DD3C-4257-A123-6185E60319D1}" type="presParOf" srcId="{7BE7FFAD-6D01-4BFD-B1B4-B05589EB9F90}" destId="{2FFDC0AC-D932-47B5-807C-534EC32FF34F}" srcOrd="8" destOrd="0" presId="urn:microsoft.com/office/officeart/2005/8/layout/vList6"/>
    <dgm:cxn modelId="{404718DD-9459-4D79-B8A1-5F1611DB3B41}" type="presParOf" srcId="{2FFDC0AC-D932-47B5-807C-534EC32FF34F}" destId="{29E7FDDC-39DC-4681-A9E6-9944F9E20EBB}" srcOrd="0" destOrd="0" presId="urn:microsoft.com/office/officeart/2005/8/layout/vList6"/>
    <dgm:cxn modelId="{6E0FE9AE-E85C-4679-B357-FBB7422DEEBF}" type="presParOf" srcId="{2FFDC0AC-D932-47B5-807C-534EC32FF34F}" destId="{1EF5C1BC-C06F-4D08-9D7E-393C9A2C5B50}" srcOrd="1" destOrd="0" presId="urn:microsoft.com/office/officeart/2005/8/layout/vList6"/>
    <dgm:cxn modelId="{EC07A366-BFEE-48AD-88E1-009B64798C2D}" type="presParOf" srcId="{7BE7FFAD-6D01-4BFD-B1B4-B05589EB9F90}" destId="{744E43D7-C7F9-487E-B806-587C1ED1F349}" srcOrd="9" destOrd="0" presId="urn:microsoft.com/office/officeart/2005/8/layout/vList6"/>
    <dgm:cxn modelId="{2EAA4E98-07D3-437E-A7FF-B9D39B8F3343}" type="presParOf" srcId="{7BE7FFAD-6D01-4BFD-B1B4-B05589EB9F90}" destId="{B82100D6-6443-4B89-BE0E-ADADFCEFF5EA}" srcOrd="10" destOrd="0" presId="urn:microsoft.com/office/officeart/2005/8/layout/vList6"/>
    <dgm:cxn modelId="{1B643BE8-8E76-492F-A298-3623EB857FE3}" type="presParOf" srcId="{B82100D6-6443-4B89-BE0E-ADADFCEFF5EA}" destId="{2787F28C-38DE-4A04-9EA0-79C55F721FC4}" srcOrd="0" destOrd="0" presId="urn:microsoft.com/office/officeart/2005/8/layout/vList6"/>
    <dgm:cxn modelId="{CA5B788C-1B2C-4EE7-83A9-F31C123BFF7C}" type="presParOf" srcId="{B82100D6-6443-4B89-BE0E-ADADFCEFF5EA}" destId="{870BC0AE-913A-4F72-B790-88F00C1879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C81E2A-3743-4944-ABC6-CF7A462E15A0}" type="doc">
      <dgm:prSet loTypeId="urn:microsoft.com/office/officeart/2005/8/layout/list1" loCatId="list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F8F6159-AD18-4557-ADEB-EEBA720A69FE}">
      <dgm:prSet phldrT="[Текст]" custT="1"/>
      <dgm:spPr/>
      <dgm:t>
        <a:bodyPr/>
        <a:lstStyle/>
        <a:p>
          <a:r>
            <a:rPr lang="ru-RU" sz="2800" b="1" baseline="0" dirty="0" smtClean="0"/>
            <a:t>490 тыс. рублей</a:t>
          </a:r>
          <a:endParaRPr lang="ru-RU" sz="2800" b="1" baseline="0" dirty="0"/>
        </a:p>
      </dgm:t>
    </dgm:pt>
    <dgm:pt modelId="{72E862F5-C444-4758-BC80-73A17EBAB633}" type="parTrans" cxnId="{EA274685-247D-47C4-AC21-E9DA51F733D3}">
      <dgm:prSet/>
      <dgm:spPr/>
      <dgm:t>
        <a:bodyPr/>
        <a:lstStyle/>
        <a:p>
          <a:endParaRPr lang="ru-RU"/>
        </a:p>
      </dgm:t>
    </dgm:pt>
    <dgm:pt modelId="{E74021CA-48EE-4B8B-9AB8-2C09B8D89B90}" type="sibTrans" cxnId="{EA274685-247D-47C4-AC21-E9DA51F733D3}">
      <dgm:prSet/>
      <dgm:spPr/>
      <dgm:t>
        <a:bodyPr/>
        <a:lstStyle/>
        <a:p>
          <a:endParaRPr lang="ru-RU"/>
        </a:p>
      </dgm:t>
    </dgm:pt>
    <dgm:pt modelId="{DC56D293-8FE6-4B67-865C-62277DA541A8}">
      <dgm:prSet phldrT="[Текст]" custT="1"/>
      <dgm:spPr/>
      <dgm:t>
        <a:bodyPr/>
        <a:lstStyle/>
        <a:p>
          <a:r>
            <a:rPr lang="ru-RU" sz="3000" b="1" dirty="0" smtClean="0"/>
            <a:t>Развитие муниципальной службы </a:t>
          </a:r>
          <a:endParaRPr lang="ru-RU" sz="3000" b="1" dirty="0"/>
        </a:p>
      </dgm:t>
    </dgm:pt>
    <dgm:pt modelId="{86437341-B935-48BA-8B34-60C26B02A777}" type="parTrans" cxnId="{46DBE11B-966C-434C-80BE-28EDD643BAEA}">
      <dgm:prSet/>
      <dgm:spPr/>
      <dgm:t>
        <a:bodyPr/>
        <a:lstStyle/>
        <a:p>
          <a:endParaRPr lang="ru-RU"/>
        </a:p>
      </dgm:t>
    </dgm:pt>
    <dgm:pt modelId="{C69FDBCB-D72A-4468-848A-CAC3E9C8BD8D}" type="sibTrans" cxnId="{46DBE11B-966C-434C-80BE-28EDD643BAEA}">
      <dgm:prSet/>
      <dgm:spPr/>
      <dgm:t>
        <a:bodyPr/>
        <a:lstStyle/>
        <a:p>
          <a:endParaRPr lang="ru-RU"/>
        </a:p>
      </dgm:t>
    </dgm:pt>
    <dgm:pt modelId="{33D9EAB0-371D-4E0C-ABE5-CB308579EEB7}">
      <dgm:prSet phldrT="[Текст]" custT="1"/>
      <dgm:spPr/>
      <dgm:t>
        <a:bodyPr/>
        <a:lstStyle/>
        <a:p>
          <a:r>
            <a:rPr lang="ru-RU" sz="2800" b="1" baseline="0" dirty="0" smtClean="0"/>
            <a:t>540 тыс. рублей</a:t>
          </a:r>
          <a:endParaRPr lang="ru-RU" sz="2800" b="1" baseline="0" dirty="0"/>
        </a:p>
      </dgm:t>
    </dgm:pt>
    <dgm:pt modelId="{A9D47BB4-93AF-4982-BF5A-B9CE6D8B8140}" type="parTrans" cxnId="{1D5C3414-AB51-4E37-B78F-CAB81E49B888}">
      <dgm:prSet/>
      <dgm:spPr/>
      <dgm:t>
        <a:bodyPr/>
        <a:lstStyle/>
        <a:p>
          <a:endParaRPr lang="ru-RU"/>
        </a:p>
      </dgm:t>
    </dgm:pt>
    <dgm:pt modelId="{A53C1FDA-2102-4725-B181-78A7C9507AE8}" type="sibTrans" cxnId="{1D5C3414-AB51-4E37-B78F-CAB81E49B888}">
      <dgm:prSet/>
      <dgm:spPr/>
      <dgm:t>
        <a:bodyPr/>
        <a:lstStyle/>
        <a:p>
          <a:endParaRPr lang="ru-RU"/>
        </a:p>
      </dgm:t>
    </dgm:pt>
    <dgm:pt modelId="{1B8E4FE3-FD4E-4D6A-B271-6A15D60AE470}">
      <dgm:prSet phldrT="[Текст]" custT="1"/>
      <dgm:spPr/>
      <dgm:t>
        <a:bodyPr/>
        <a:lstStyle/>
        <a:p>
          <a:r>
            <a:rPr lang="ru-RU" sz="3000" b="1" i="0" dirty="0" smtClean="0"/>
            <a:t>Безопасный город </a:t>
          </a:r>
          <a:endParaRPr lang="ru-RU" sz="3000" b="1" i="0" dirty="0"/>
        </a:p>
      </dgm:t>
    </dgm:pt>
    <dgm:pt modelId="{C2CE176A-ED8E-433A-B196-2BC55C616B56}" type="parTrans" cxnId="{325B766E-DC26-44B4-88F9-82C2E0C0B96E}">
      <dgm:prSet/>
      <dgm:spPr/>
      <dgm:t>
        <a:bodyPr/>
        <a:lstStyle/>
        <a:p>
          <a:endParaRPr lang="ru-RU"/>
        </a:p>
      </dgm:t>
    </dgm:pt>
    <dgm:pt modelId="{FA2A0851-2DF3-4848-A2D8-E4A2A5EB0ECA}" type="sibTrans" cxnId="{325B766E-DC26-44B4-88F9-82C2E0C0B96E}">
      <dgm:prSet/>
      <dgm:spPr/>
      <dgm:t>
        <a:bodyPr/>
        <a:lstStyle/>
        <a:p>
          <a:endParaRPr lang="ru-RU"/>
        </a:p>
      </dgm:t>
    </dgm:pt>
    <dgm:pt modelId="{6E434E5E-9124-43C8-867E-79CCC02425A3}" type="pres">
      <dgm:prSet presAssocID="{35C81E2A-3743-4944-ABC6-CF7A462E15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C86093-7345-4BD0-9027-A0F341910EE1}" type="pres">
      <dgm:prSet presAssocID="{33D9EAB0-371D-4E0C-ABE5-CB308579EEB7}" presName="parentLin" presStyleCnt="0"/>
      <dgm:spPr/>
      <dgm:t>
        <a:bodyPr/>
        <a:lstStyle/>
        <a:p>
          <a:endParaRPr lang="ru-RU"/>
        </a:p>
      </dgm:t>
    </dgm:pt>
    <dgm:pt modelId="{D3B4428F-BA6F-408B-8AD0-EF1F16283953}" type="pres">
      <dgm:prSet presAssocID="{33D9EAB0-371D-4E0C-ABE5-CB308579EE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B07BFAF-9A1F-450B-8D84-2BC7E77D45FF}" type="pres">
      <dgm:prSet presAssocID="{33D9EAB0-371D-4E0C-ABE5-CB308579EEB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5558D-506B-4FA4-A1AA-55806248633A}" type="pres">
      <dgm:prSet presAssocID="{33D9EAB0-371D-4E0C-ABE5-CB308579EEB7}" presName="negativeSpace" presStyleCnt="0"/>
      <dgm:spPr/>
      <dgm:t>
        <a:bodyPr/>
        <a:lstStyle/>
        <a:p>
          <a:endParaRPr lang="ru-RU"/>
        </a:p>
      </dgm:t>
    </dgm:pt>
    <dgm:pt modelId="{EB9AFDB5-F245-4A1F-B91B-38433CFA5931}" type="pres">
      <dgm:prSet presAssocID="{33D9EAB0-371D-4E0C-ABE5-CB308579EEB7}" presName="childText" presStyleLbl="conFgAcc1" presStyleIdx="0" presStyleCnt="2" custLinFactNeighborY="-37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DB064-0B30-4AEE-AD8F-D7A3A51AA41D}" type="pres">
      <dgm:prSet presAssocID="{A53C1FDA-2102-4725-B181-78A7C9507AE8}" presName="spaceBetweenRectangles" presStyleCnt="0"/>
      <dgm:spPr/>
      <dgm:t>
        <a:bodyPr/>
        <a:lstStyle/>
        <a:p>
          <a:endParaRPr lang="ru-RU"/>
        </a:p>
      </dgm:t>
    </dgm:pt>
    <dgm:pt modelId="{734B945F-6C09-43EE-A8BB-05407D73E6C3}" type="pres">
      <dgm:prSet presAssocID="{5F8F6159-AD18-4557-ADEB-EEBA720A69FE}" presName="parentLin" presStyleCnt="0"/>
      <dgm:spPr/>
      <dgm:t>
        <a:bodyPr/>
        <a:lstStyle/>
        <a:p>
          <a:endParaRPr lang="ru-RU"/>
        </a:p>
      </dgm:t>
    </dgm:pt>
    <dgm:pt modelId="{4FBF15BF-CAD4-4626-9E71-64BD7940338E}" type="pres">
      <dgm:prSet presAssocID="{5F8F6159-AD18-4557-ADEB-EEBA720A69F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5C28B3B-D916-4430-8509-89B3B04ED244}" type="pres">
      <dgm:prSet presAssocID="{5F8F6159-AD18-4557-ADEB-EEBA720A69F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FEA96-A774-4EB8-896C-5C869BD41419}" type="pres">
      <dgm:prSet presAssocID="{5F8F6159-AD18-4557-ADEB-EEBA720A69FE}" presName="negativeSpace" presStyleCnt="0"/>
      <dgm:spPr/>
      <dgm:t>
        <a:bodyPr/>
        <a:lstStyle/>
        <a:p>
          <a:endParaRPr lang="ru-RU"/>
        </a:p>
      </dgm:t>
    </dgm:pt>
    <dgm:pt modelId="{2996483B-AB56-43DD-A522-2FBF4F199FAD}" type="pres">
      <dgm:prSet presAssocID="{5F8F6159-AD18-4557-ADEB-EEBA720A69F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52B888-CAB6-4DE6-8AEC-7E3B3CEE72F4}" type="presOf" srcId="{33D9EAB0-371D-4E0C-ABE5-CB308579EEB7}" destId="{4B07BFAF-9A1F-450B-8D84-2BC7E77D45FF}" srcOrd="1" destOrd="0" presId="urn:microsoft.com/office/officeart/2005/8/layout/list1"/>
    <dgm:cxn modelId="{7C99EC2D-53C3-4E07-83E7-AB96E5414737}" type="presOf" srcId="{1B8E4FE3-FD4E-4D6A-B271-6A15D60AE470}" destId="{EB9AFDB5-F245-4A1F-B91B-38433CFA5931}" srcOrd="0" destOrd="0" presId="urn:microsoft.com/office/officeart/2005/8/layout/list1"/>
    <dgm:cxn modelId="{91259F14-FFCC-48A1-8F8C-07153C3A30DF}" type="presOf" srcId="{DC56D293-8FE6-4B67-865C-62277DA541A8}" destId="{2996483B-AB56-43DD-A522-2FBF4F199FAD}" srcOrd="0" destOrd="0" presId="urn:microsoft.com/office/officeart/2005/8/layout/list1"/>
    <dgm:cxn modelId="{46DBE11B-966C-434C-80BE-28EDD643BAEA}" srcId="{5F8F6159-AD18-4557-ADEB-EEBA720A69FE}" destId="{DC56D293-8FE6-4B67-865C-62277DA541A8}" srcOrd="0" destOrd="0" parTransId="{86437341-B935-48BA-8B34-60C26B02A777}" sibTransId="{C69FDBCB-D72A-4468-848A-CAC3E9C8BD8D}"/>
    <dgm:cxn modelId="{305DAAC4-7EA0-4553-83F3-68AA831D319C}" type="presOf" srcId="{5F8F6159-AD18-4557-ADEB-EEBA720A69FE}" destId="{4FBF15BF-CAD4-4626-9E71-64BD7940338E}" srcOrd="0" destOrd="0" presId="urn:microsoft.com/office/officeart/2005/8/layout/list1"/>
    <dgm:cxn modelId="{325B766E-DC26-44B4-88F9-82C2E0C0B96E}" srcId="{33D9EAB0-371D-4E0C-ABE5-CB308579EEB7}" destId="{1B8E4FE3-FD4E-4D6A-B271-6A15D60AE470}" srcOrd="0" destOrd="0" parTransId="{C2CE176A-ED8E-433A-B196-2BC55C616B56}" sibTransId="{FA2A0851-2DF3-4848-A2D8-E4A2A5EB0ECA}"/>
    <dgm:cxn modelId="{0B56AE93-43EA-4D3E-A5D9-8772866473D8}" type="presOf" srcId="{33D9EAB0-371D-4E0C-ABE5-CB308579EEB7}" destId="{D3B4428F-BA6F-408B-8AD0-EF1F16283953}" srcOrd="0" destOrd="0" presId="urn:microsoft.com/office/officeart/2005/8/layout/list1"/>
    <dgm:cxn modelId="{1D5C3414-AB51-4E37-B78F-CAB81E49B888}" srcId="{35C81E2A-3743-4944-ABC6-CF7A462E15A0}" destId="{33D9EAB0-371D-4E0C-ABE5-CB308579EEB7}" srcOrd="0" destOrd="0" parTransId="{A9D47BB4-93AF-4982-BF5A-B9CE6D8B8140}" sibTransId="{A53C1FDA-2102-4725-B181-78A7C9507AE8}"/>
    <dgm:cxn modelId="{EA274685-247D-47C4-AC21-E9DA51F733D3}" srcId="{35C81E2A-3743-4944-ABC6-CF7A462E15A0}" destId="{5F8F6159-AD18-4557-ADEB-EEBA720A69FE}" srcOrd="1" destOrd="0" parTransId="{72E862F5-C444-4758-BC80-73A17EBAB633}" sibTransId="{E74021CA-48EE-4B8B-9AB8-2C09B8D89B90}"/>
    <dgm:cxn modelId="{D6753A91-D6B7-46EB-997A-8078235E4850}" type="presOf" srcId="{35C81E2A-3743-4944-ABC6-CF7A462E15A0}" destId="{6E434E5E-9124-43C8-867E-79CCC02425A3}" srcOrd="0" destOrd="0" presId="urn:microsoft.com/office/officeart/2005/8/layout/list1"/>
    <dgm:cxn modelId="{502330E7-1671-488F-B5D2-78CC5BEFCB3D}" type="presOf" srcId="{5F8F6159-AD18-4557-ADEB-EEBA720A69FE}" destId="{D5C28B3B-D916-4430-8509-89B3B04ED244}" srcOrd="1" destOrd="0" presId="urn:microsoft.com/office/officeart/2005/8/layout/list1"/>
    <dgm:cxn modelId="{4D0E3347-BF0C-4740-A64B-114A855C838C}" type="presParOf" srcId="{6E434E5E-9124-43C8-867E-79CCC02425A3}" destId="{DFC86093-7345-4BD0-9027-A0F341910EE1}" srcOrd="0" destOrd="0" presId="urn:microsoft.com/office/officeart/2005/8/layout/list1"/>
    <dgm:cxn modelId="{51916F9E-E76D-4127-AEFE-00D65F0D591E}" type="presParOf" srcId="{DFC86093-7345-4BD0-9027-A0F341910EE1}" destId="{D3B4428F-BA6F-408B-8AD0-EF1F16283953}" srcOrd="0" destOrd="0" presId="urn:microsoft.com/office/officeart/2005/8/layout/list1"/>
    <dgm:cxn modelId="{3F1C3CA4-8594-458A-9EC5-8BC5851C0472}" type="presParOf" srcId="{DFC86093-7345-4BD0-9027-A0F341910EE1}" destId="{4B07BFAF-9A1F-450B-8D84-2BC7E77D45FF}" srcOrd="1" destOrd="0" presId="urn:microsoft.com/office/officeart/2005/8/layout/list1"/>
    <dgm:cxn modelId="{8F8BECF0-C2E0-4076-A839-B8296142D905}" type="presParOf" srcId="{6E434E5E-9124-43C8-867E-79CCC02425A3}" destId="{1D85558D-506B-4FA4-A1AA-55806248633A}" srcOrd="1" destOrd="0" presId="urn:microsoft.com/office/officeart/2005/8/layout/list1"/>
    <dgm:cxn modelId="{0B81DB96-6928-47BC-9BD3-921DA154BC5D}" type="presParOf" srcId="{6E434E5E-9124-43C8-867E-79CCC02425A3}" destId="{EB9AFDB5-F245-4A1F-B91B-38433CFA5931}" srcOrd="2" destOrd="0" presId="urn:microsoft.com/office/officeart/2005/8/layout/list1"/>
    <dgm:cxn modelId="{CE42404B-0DDF-4DEE-972E-96B3B841CEEC}" type="presParOf" srcId="{6E434E5E-9124-43C8-867E-79CCC02425A3}" destId="{A0EDB064-0B30-4AEE-AD8F-D7A3A51AA41D}" srcOrd="3" destOrd="0" presId="urn:microsoft.com/office/officeart/2005/8/layout/list1"/>
    <dgm:cxn modelId="{6E3B8A77-0E98-422A-8ED6-07DC8A483678}" type="presParOf" srcId="{6E434E5E-9124-43C8-867E-79CCC02425A3}" destId="{734B945F-6C09-43EE-A8BB-05407D73E6C3}" srcOrd="4" destOrd="0" presId="urn:microsoft.com/office/officeart/2005/8/layout/list1"/>
    <dgm:cxn modelId="{0B22410E-C078-4A3C-A9FA-823D9916704D}" type="presParOf" srcId="{734B945F-6C09-43EE-A8BB-05407D73E6C3}" destId="{4FBF15BF-CAD4-4626-9E71-64BD7940338E}" srcOrd="0" destOrd="0" presId="urn:microsoft.com/office/officeart/2005/8/layout/list1"/>
    <dgm:cxn modelId="{41C385B0-A583-4722-921A-3C3EF6D5F0B2}" type="presParOf" srcId="{734B945F-6C09-43EE-A8BB-05407D73E6C3}" destId="{D5C28B3B-D916-4430-8509-89B3B04ED244}" srcOrd="1" destOrd="0" presId="urn:microsoft.com/office/officeart/2005/8/layout/list1"/>
    <dgm:cxn modelId="{4DA47130-1128-4C46-AE51-00AAEAAC257F}" type="presParOf" srcId="{6E434E5E-9124-43C8-867E-79CCC02425A3}" destId="{DF3FEA96-A774-4EB8-896C-5C869BD41419}" srcOrd="5" destOrd="0" presId="urn:microsoft.com/office/officeart/2005/8/layout/list1"/>
    <dgm:cxn modelId="{656B0C90-0F74-476F-A3B4-9208D506BB42}" type="presParOf" srcId="{6E434E5E-9124-43C8-867E-79CCC02425A3}" destId="{2996483B-AB56-43DD-A522-2FBF4F199FA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D40D8E-ECA2-4371-88BB-65F909CF4989}" type="doc">
      <dgm:prSet loTypeId="urn:microsoft.com/office/officeart/2005/8/layout/arrow2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3ABEAA6-748B-4A32-B7C9-53EC553E314E}">
      <dgm:prSet phldrT="[Текст]" custT="1"/>
      <dgm:spPr/>
      <dgm:t>
        <a:bodyPr/>
        <a:lstStyle/>
        <a:p>
          <a:r>
            <a:rPr lang="ru-RU" sz="2000" b="1" dirty="0" smtClean="0"/>
            <a:t>Создание условий для привлечения в Железногорск инвестиций </a:t>
          </a:r>
          <a:r>
            <a:rPr lang="ru-RU" sz="2000" b="1" dirty="0" err="1" smtClean="0"/>
            <a:t>Госкорпораций</a:t>
          </a:r>
          <a:r>
            <a:rPr lang="ru-RU" sz="2000" b="1" dirty="0" smtClean="0"/>
            <a:t> и других крупных компаний</a:t>
          </a:r>
          <a:endParaRPr lang="ru-RU" sz="2000" dirty="0"/>
        </a:p>
      </dgm:t>
    </dgm:pt>
    <dgm:pt modelId="{9C1D9769-77B3-4D8F-8CD6-B1400BAE07B0}" type="parTrans" cxnId="{3CB8BB96-5AB9-4689-A5F8-F259B8B4E890}">
      <dgm:prSet/>
      <dgm:spPr/>
      <dgm:t>
        <a:bodyPr/>
        <a:lstStyle/>
        <a:p>
          <a:endParaRPr lang="ru-RU"/>
        </a:p>
      </dgm:t>
    </dgm:pt>
    <dgm:pt modelId="{0EB31605-4BB8-4689-B72C-830D13CD8380}" type="sibTrans" cxnId="{3CB8BB96-5AB9-4689-A5F8-F259B8B4E890}">
      <dgm:prSet/>
      <dgm:spPr/>
      <dgm:t>
        <a:bodyPr/>
        <a:lstStyle/>
        <a:p>
          <a:endParaRPr lang="ru-RU"/>
        </a:p>
      </dgm:t>
    </dgm:pt>
    <dgm:pt modelId="{6D8D6E49-E61E-44F4-9CD3-72463488052B}">
      <dgm:prSet custT="1"/>
      <dgm:spPr/>
      <dgm:t>
        <a:bodyPr/>
        <a:lstStyle/>
        <a:p>
          <a:r>
            <a:rPr lang="ru-RU" sz="2000" b="1" dirty="0"/>
            <a:t>Наращивание объема краевых субсидий и дотаций</a:t>
          </a:r>
        </a:p>
      </dgm:t>
    </dgm:pt>
    <dgm:pt modelId="{5218F0B1-F129-4867-BF49-A1A434E60F8A}" type="parTrans" cxnId="{2A83ECE5-C24D-4A5A-B7AB-A6020AFE4D5D}">
      <dgm:prSet/>
      <dgm:spPr/>
      <dgm:t>
        <a:bodyPr/>
        <a:lstStyle/>
        <a:p>
          <a:endParaRPr lang="ru-RU"/>
        </a:p>
      </dgm:t>
    </dgm:pt>
    <dgm:pt modelId="{AFFD75E0-2728-4E46-988F-A37EAD7C0254}" type="sibTrans" cxnId="{2A83ECE5-C24D-4A5A-B7AB-A6020AFE4D5D}">
      <dgm:prSet/>
      <dgm:spPr/>
      <dgm:t>
        <a:bodyPr/>
        <a:lstStyle/>
        <a:p>
          <a:endParaRPr lang="ru-RU"/>
        </a:p>
      </dgm:t>
    </dgm:pt>
    <dgm:pt modelId="{D5365656-2C2B-4177-AA1C-0304E7A5E3D9}">
      <dgm:prSet custT="1"/>
      <dgm:spPr/>
      <dgm:t>
        <a:bodyPr/>
        <a:lstStyle/>
        <a:p>
          <a:r>
            <a:rPr lang="ru-RU" sz="2000" b="1" dirty="0"/>
            <a:t>Обеспечение максимального присутствия в краевых </a:t>
          </a:r>
          <a:r>
            <a:rPr lang="ru-RU" sz="2000" b="1" dirty="0" smtClean="0"/>
            <a:t>, </a:t>
          </a:r>
          <a:r>
            <a:rPr lang="ru-RU" sz="2000" b="1" dirty="0"/>
            <a:t>федеральных </a:t>
          </a:r>
          <a:r>
            <a:rPr lang="ru-RU" sz="2000" b="1" dirty="0" smtClean="0"/>
            <a:t>программах и национальных проектах</a:t>
          </a:r>
          <a:endParaRPr lang="ru-RU" sz="2000" b="1" dirty="0"/>
        </a:p>
      </dgm:t>
    </dgm:pt>
    <dgm:pt modelId="{E0316017-1F73-4777-92EA-E604667BF8D4}" type="sibTrans" cxnId="{9BF6DA08-C565-4FCB-9ACD-0664B461B268}">
      <dgm:prSet/>
      <dgm:spPr/>
      <dgm:t>
        <a:bodyPr/>
        <a:lstStyle/>
        <a:p>
          <a:endParaRPr lang="ru-RU"/>
        </a:p>
      </dgm:t>
    </dgm:pt>
    <dgm:pt modelId="{A1D99C8D-82ED-4280-BF84-15CE38BE2D0D}" type="parTrans" cxnId="{9BF6DA08-C565-4FCB-9ACD-0664B461B268}">
      <dgm:prSet/>
      <dgm:spPr/>
      <dgm:t>
        <a:bodyPr/>
        <a:lstStyle/>
        <a:p>
          <a:endParaRPr lang="ru-RU"/>
        </a:p>
      </dgm:t>
    </dgm:pt>
    <dgm:pt modelId="{A169A70A-2605-455B-A5D6-D03E02FA5E15}" type="pres">
      <dgm:prSet presAssocID="{9CD40D8E-ECA2-4371-88BB-65F909CF498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48240A-B521-4E60-B277-616B0ED8CC10}" type="pres">
      <dgm:prSet presAssocID="{9CD40D8E-ECA2-4371-88BB-65F909CF4989}" presName="arrow" presStyleLbl="bgShp" presStyleIdx="0" presStyleCnt="1" custAng="0" custScaleX="111111" custLinFactNeighborX="-3085" custLinFactNeighborY="5072"/>
      <dgm:spPr/>
    </dgm:pt>
    <dgm:pt modelId="{B631C8E5-E8FD-4955-B087-0278B5945323}" type="pres">
      <dgm:prSet presAssocID="{9CD40D8E-ECA2-4371-88BB-65F909CF4989}" presName="arrowDiagram3" presStyleCnt="0"/>
      <dgm:spPr/>
    </dgm:pt>
    <dgm:pt modelId="{A099AF30-B21F-47B0-9B3E-59506F48298D}" type="pres">
      <dgm:prSet presAssocID="{6D8D6E49-E61E-44F4-9CD3-72463488052B}" presName="bullet3a" presStyleLbl="node1" presStyleIdx="0" presStyleCnt="3" custLinFactX="-6859" custLinFactNeighborX="-100000" custLinFactNeighborY="-73989"/>
      <dgm:spPr/>
    </dgm:pt>
    <dgm:pt modelId="{D1508E9C-20A2-4C73-90F2-F9EB3BB64B77}" type="pres">
      <dgm:prSet presAssocID="{6D8D6E49-E61E-44F4-9CD3-72463488052B}" presName="textBox3a" presStyleLbl="revTx" presStyleIdx="0" presStyleCnt="3" custScaleX="135007" custLinFactNeighborX="-46651" custLinFactNeighborY="2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3ABF6-D0A3-4265-938D-FAD4B20B745B}" type="pres">
      <dgm:prSet presAssocID="{A3ABEAA6-748B-4A32-B7C9-53EC553E314E}" presName="bullet3b" presStyleLbl="node1" presStyleIdx="1" presStyleCnt="3"/>
      <dgm:spPr/>
    </dgm:pt>
    <dgm:pt modelId="{36E59755-943A-489D-BD84-5B30FB88479C}" type="pres">
      <dgm:prSet presAssocID="{A3ABEAA6-748B-4A32-B7C9-53EC553E314E}" presName="textBox3b" presStyleLbl="revTx" presStyleIdx="1" presStyleCnt="3" custScaleX="145278" custScaleY="83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D8BA1-A6EC-4778-B668-6EAB2ED71C3C}" type="pres">
      <dgm:prSet presAssocID="{D5365656-2C2B-4177-AA1C-0304E7A5E3D9}" presName="bullet3c" presStyleLbl="node1" presStyleIdx="2" presStyleCnt="3"/>
      <dgm:spPr/>
    </dgm:pt>
    <dgm:pt modelId="{B0140AD9-1E95-439A-BC3D-95ECDF63722F}" type="pres">
      <dgm:prSet presAssocID="{D5365656-2C2B-4177-AA1C-0304E7A5E3D9}" presName="textBox3c" presStyleLbl="revTx" presStyleIdx="2" presStyleCnt="3" custScaleX="141231" custLinFactNeighborX="24831" custLinFactNeighborY="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F6DA08-C565-4FCB-9ACD-0664B461B268}" srcId="{9CD40D8E-ECA2-4371-88BB-65F909CF4989}" destId="{D5365656-2C2B-4177-AA1C-0304E7A5E3D9}" srcOrd="2" destOrd="0" parTransId="{A1D99C8D-82ED-4280-BF84-15CE38BE2D0D}" sibTransId="{E0316017-1F73-4777-92EA-E604667BF8D4}"/>
    <dgm:cxn modelId="{EBFC2D9D-7465-45EC-8FF1-2243940C72D5}" type="presOf" srcId="{9CD40D8E-ECA2-4371-88BB-65F909CF4989}" destId="{A169A70A-2605-455B-A5D6-D03E02FA5E15}" srcOrd="0" destOrd="0" presId="urn:microsoft.com/office/officeart/2005/8/layout/arrow2"/>
    <dgm:cxn modelId="{2A83ECE5-C24D-4A5A-B7AB-A6020AFE4D5D}" srcId="{9CD40D8E-ECA2-4371-88BB-65F909CF4989}" destId="{6D8D6E49-E61E-44F4-9CD3-72463488052B}" srcOrd="0" destOrd="0" parTransId="{5218F0B1-F129-4867-BF49-A1A434E60F8A}" sibTransId="{AFFD75E0-2728-4E46-988F-A37EAD7C0254}"/>
    <dgm:cxn modelId="{3CB8BB96-5AB9-4689-A5F8-F259B8B4E890}" srcId="{9CD40D8E-ECA2-4371-88BB-65F909CF4989}" destId="{A3ABEAA6-748B-4A32-B7C9-53EC553E314E}" srcOrd="1" destOrd="0" parTransId="{9C1D9769-77B3-4D8F-8CD6-B1400BAE07B0}" sibTransId="{0EB31605-4BB8-4689-B72C-830D13CD8380}"/>
    <dgm:cxn modelId="{3CE7968A-A3F4-434B-902D-89562E3DBC51}" type="presOf" srcId="{A3ABEAA6-748B-4A32-B7C9-53EC553E314E}" destId="{36E59755-943A-489D-BD84-5B30FB88479C}" srcOrd="0" destOrd="0" presId="urn:microsoft.com/office/officeart/2005/8/layout/arrow2"/>
    <dgm:cxn modelId="{E91EC305-DAFB-4F2B-B1D3-226D747CAA08}" type="presOf" srcId="{6D8D6E49-E61E-44F4-9CD3-72463488052B}" destId="{D1508E9C-20A2-4C73-90F2-F9EB3BB64B77}" srcOrd="0" destOrd="0" presId="urn:microsoft.com/office/officeart/2005/8/layout/arrow2"/>
    <dgm:cxn modelId="{FCCB947B-4A22-460A-A741-745BC65D5EF0}" type="presOf" srcId="{D5365656-2C2B-4177-AA1C-0304E7A5E3D9}" destId="{B0140AD9-1E95-439A-BC3D-95ECDF63722F}" srcOrd="0" destOrd="0" presId="urn:microsoft.com/office/officeart/2005/8/layout/arrow2"/>
    <dgm:cxn modelId="{E8A7903E-4EEE-4ABD-AE93-3CA78F2CD681}" type="presParOf" srcId="{A169A70A-2605-455B-A5D6-D03E02FA5E15}" destId="{9B48240A-B521-4E60-B277-616B0ED8CC10}" srcOrd="0" destOrd="0" presId="urn:microsoft.com/office/officeart/2005/8/layout/arrow2"/>
    <dgm:cxn modelId="{F2C9BB7D-EFA0-4F40-8F5C-F01142552C05}" type="presParOf" srcId="{A169A70A-2605-455B-A5D6-D03E02FA5E15}" destId="{B631C8E5-E8FD-4955-B087-0278B5945323}" srcOrd="1" destOrd="0" presId="urn:microsoft.com/office/officeart/2005/8/layout/arrow2"/>
    <dgm:cxn modelId="{5D77868D-6F0A-4D06-9BA9-177342CB3770}" type="presParOf" srcId="{B631C8E5-E8FD-4955-B087-0278B5945323}" destId="{A099AF30-B21F-47B0-9B3E-59506F48298D}" srcOrd="0" destOrd="0" presId="urn:microsoft.com/office/officeart/2005/8/layout/arrow2"/>
    <dgm:cxn modelId="{DC30B524-D7B8-4E5D-8064-E3473C8B7889}" type="presParOf" srcId="{B631C8E5-E8FD-4955-B087-0278B5945323}" destId="{D1508E9C-20A2-4C73-90F2-F9EB3BB64B77}" srcOrd="1" destOrd="0" presId="urn:microsoft.com/office/officeart/2005/8/layout/arrow2"/>
    <dgm:cxn modelId="{EC461373-4A53-486F-A379-F08B1F709F93}" type="presParOf" srcId="{B631C8E5-E8FD-4955-B087-0278B5945323}" destId="{2B23ABF6-D0A3-4265-938D-FAD4B20B745B}" srcOrd="2" destOrd="0" presId="urn:microsoft.com/office/officeart/2005/8/layout/arrow2"/>
    <dgm:cxn modelId="{7EEEFEA8-8FD4-4FE5-BF2E-712F446020D3}" type="presParOf" srcId="{B631C8E5-E8FD-4955-B087-0278B5945323}" destId="{36E59755-943A-489D-BD84-5B30FB88479C}" srcOrd="3" destOrd="0" presId="urn:microsoft.com/office/officeart/2005/8/layout/arrow2"/>
    <dgm:cxn modelId="{4765DDAE-83EC-4C89-8AD3-CE49E10204A8}" type="presParOf" srcId="{B631C8E5-E8FD-4955-B087-0278B5945323}" destId="{663D8BA1-A6EC-4778-B668-6EAB2ED71C3C}" srcOrd="4" destOrd="0" presId="urn:microsoft.com/office/officeart/2005/8/layout/arrow2"/>
    <dgm:cxn modelId="{9EE3800C-3566-48AC-ABEF-28C98973B1D6}" type="presParOf" srcId="{B631C8E5-E8FD-4955-B087-0278B5945323}" destId="{B0140AD9-1E95-439A-BC3D-95ECDF63722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14D417-3AAB-4BFD-876C-F95171F340A5}">
      <dsp:nvSpPr>
        <dsp:cNvPr id="0" name=""/>
        <dsp:cNvSpPr/>
      </dsp:nvSpPr>
      <dsp:spPr>
        <a:xfrm>
          <a:off x="6001126" y="115161"/>
          <a:ext cx="2493645" cy="5655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196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188%</a:t>
          </a:r>
          <a:endParaRPr lang="ru-RU" sz="2500" kern="1200" dirty="0"/>
        </a:p>
      </dsp:txBody>
      <dsp:txXfrm>
        <a:off x="6001126" y="115161"/>
        <a:ext cx="2493645" cy="565555"/>
      </dsp:txXfrm>
    </dsp:sp>
    <dsp:sp modelId="{02FC40CF-6B9F-46A6-B371-7F37D489C000}">
      <dsp:nvSpPr>
        <dsp:cNvPr id="0" name=""/>
        <dsp:cNvSpPr/>
      </dsp:nvSpPr>
      <dsp:spPr>
        <a:xfrm>
          <a:off x="0" y="0"/>
          <a:ext cx="5998953" cy="7952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kern="1200" baseline="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dirty="0" smtClean="0"/>
            <a:t>Формирование  современной городской среды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0" y="0"/>
        <a:ext cx="5998953" cy="795289"/>
      </dsp:txXfrm>
    </dsp:sp>
    <dsp:sp modelId="{28B618F5-E934-495C-8C78-A801CC5DB0D7}">
      <dsp:nvSpPr>
        <dsp:cNvPr id="0" name=""/>
        <dsp:cNvSpPr/>
      </dsp:nvSpPr>
      <dsp:spPr>
        <a:xfrm>
          <a:off x="5866505" y="852139"/>
          <a:ext cx="2626180" cy="5655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4,8 </a:t>
          </a:r>
          <a:r>
            <a:rPr lang="ru-RU" sz="25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18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% </a:t>
          </a:r>
        </a:p>
        <a:p>
          <a:pPr lvl="1" algn="l">
            <a:spcBef>
              <a:spcPct val="0"/>
            </a:spcBef>
            <a:buChar char="••"/>
          </a:pPr>
          <a:endParaRPr lang="ru-RU" sz="600" kern="1200" dirty="0"/>
        </a:p>
      </dsp:txBody>
      <dsp:txXfrm>
        <a:off x="5866505" y="852139"/>
        <a:ext cx="2626180" cy="565555"/>
      </dsp:txXfrm>
    </dsp:sp>
    <dsp:sp modelId="{06124CBC-742A-41EB-A4C8-37C16D27A4B5}">
      <dsp:nvSpPr>
        <dsp:cNvPr id="0" name=""/>
        <dsp:cNvSpPr/>
      </dsp:nvSpPr>
      <dsp:spPr>
        <a:xfrm>
          <a:off x="4257" y="901682"/>
          <a:ext cx="5862248" cy="466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Молодежь ЗАТО в ХХ</a:t>
          </a:r>
          <a:r>
            <a:rPr lang="en-US" sz="2200" b="1" i="0" kern="1200" dirty="0" smtClean="0"/>
            <a:t>I </a:t>
          </a:r>
          <a:r>
            <a:rPr lang="ru-RU" sz="2200" b="1" i="0" kern="1200" dirty="0" smtClean="0"/>
            <a:t>веке</a:t>
          </a:r>
          <a:endParaRPr lang="ru-RU" sz="2200" b="1" i="0" kern="1200" dirty="0"/>
        </a:p>
      </dsp:txBody>
      <dsp:txXfrm>
        <a:off x="4257" y="901682"/>
        <a:ext cx="5862248" cy="466470"/>
      </dsp:txXfrm>
    </dsp:sp>
    <dsp:sp modelId="{C65CE7AB-6724-4A1C-8594-694C0A022EB0}">
      <dsp:nvSpPr>
        <dsp:cNvPr id="0" name=""/>
        <dsp:cNvSpPr/>
      </dsp:nvSpPr>
      <dsp:spPr>
        <a:xfrm>
          <a:off x="5771287" y="1474250"/>
          <a:ext cx="2718358" cy="5655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2,5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13%</a:t>
          </a:r>
          <a:endParaRPr lang="ru-RU" sz="2500" kern="1200" dirty="0"/>
        </a:p>
      </dsp:txBody>
      <dsp:txXfrm>
        <a:off x="5771287" y="1474250"/>
        <a:ext cx="2718358" cy="565555"/>
      </dsp:txXfrm>
    </dsp:sp>
    <dsp:sp modelId="{0187811D-DEA3-4C47-800A-4A3ADE0F8683}">
      <dsp:nvSpPr>
        <dsp:cNvPr id="0" name=""/>
        <dsp:cNvSpPr/>
      </dsp:nvSpPr>
      <dsp:spPr>
        <a:xfrm>
          <a:off x="7298" y="1497831"/>
          <a:ext cx="5763988" cy="5183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baseline="0" dirty="0" smtClean="0"/>
            <a:t>Охрана окружающей среды</a:t>
          </a:r>
          <a:endParaRPr lang="ru-RU" sz="2200" b="1" i="0" kern="1200" baseline="0" dirty="0"/>
        </a:p>
      </dsp:txBody>
      <dsp:txXfrm>
        <a:off x="7298" y="1497831"/>
        <a:ext cx="5763988" cy="518393"/>
      </dsp:txXfrm>
    </dsp:sp>
    <dsp:sp modelId="{0EC5D3DA-1DC2-42F7-B2ED-08F7809A8F84}">
      <dsp:nvSpPr>
        <dsp:cNvPr id="0" name=""/>
        <dsp:cNvSpPr/>
      </dsp:nvSpPr>
      <dsp:spPr>
        <a:xfrm>
          <a:off x="5629429" y="2096361"/>
          <a:ext cx="2862739" cy="5655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3,4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11%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29429" y="2096361"/>
        <a:ext cx="2862739" cy="565555"/>
      </dsp:txXfrm>
    </dsp:sp>
    <dsp:sp modelId="{ED24AD5D-8CCC-4C8D-880D-F947A57B9D25}">
      <dsp:nvSpPr>
        <dsp:cNvPr id="0" name=""/>
        <dsp:cNvSpPr/>
      </dsp:nvSpPr>
      <dsp:spPr>
        <a:xfrm>
          <a:off x="3973" y="2121975"/>
          <a:ext cx="5624654" cy="565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Реформирование и модернизация ЖКХ</a:t>
          </a:r>
          <a:endParaRPr lang="ru-RU" sz="2200" b="1" kern="1200" dirty="0"/>
        </a:p>
      </dsp:txBody>
      <dsp:txXfrm>
        <a:off x="3973" y="2121975"/>
        <a:ext cx="5624654" cy="565555"/>
      </dsp:txXfrm>
    </dsp:sp>
    <dsp:sp modelId="{1EF5C1BC-C06F-4D08-9D7E-393C9A2C5B50}">
      <dsp:nvSpPr>
        <dsp:cNvPr id="0" name=""/>
        <dsp:cNvSpPr/>
      </dsp:nvSpPr>
      <dsp:spPr>
        <a:xfrm>
          <a:off x="5569766" y="2718472"/>
          <a:ext cx="2922484" cy="5655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42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8,8%</a:t>
          </a:r>
          <a:endParaRPr lang="ru-RU" sz="2500" kern="1200" dirty="0"/>
        </a:p>
      </dsp:txBody>
      <dsp:txXfrm>
        <a:off x="5569766" y="2718472"/>
        <a:ext cx="2922484" cy="565555"/>
      </dsp:txXfrm>
    </dsp:sp>
    <dsp:sp modelId="{29E7FDDC-39DC-4681-A9E6-9944F9E20EBB}">
      <dsp:nvSpPr>
        <dsp:cNvPr id="0" name=""/>
        <dsp:cNvSpPr/>
      </dsp:nvSpPr>
      <dsp:spPr>
        <a:xfrm>
          <a:off x="0" y="2805178"/>
          <a:ext cx="5565072" cy="378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 (Основной текст)"/>
            </a:rPr>
            <a:t>Развитие культуры ЗАТО Железногорск</a:t>
          </a:r>
          <a:endParaRPr lang="ru-RU" sz="2000" b="1" i="0" kern="1200" dirty="0">
            <a:latin typeface="Calibri (Основной текст)"/>
          </a:endParaRPr>
        </a:p>
      </dsp:txBody>
      <dsp:txXfrm>
        <a:off x="0" y="2805178"/>
        <a:ext cx="5565072" cy="378073"/>
      </dsp:txXfrm>
    </dsp:sp>
    <dsp:sp modelId="{870BC0AE-913A-4F72-B790-88F00C1879B9}">
      <dsp:nvSpPr>
        <dsp:cNvPr id="0" name=""/>
        <dsp:cNvSpPr/>
      </dsp:nvSpPr>
      <dsp:spPr>
        <a:xfrm>
          <a:off x="4994277" y="3340584"/>
          <a:ext cx="3500010" cy="5655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 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5,1 </a:t>
          </a:r>
          <a:r>
            <a:rPr lang="ru-RU" sz="25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8,3%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4277" y="3340584"/>
        <a:ext cx="3500010" cy="565555"/>
      </dsp:txXfrm>
    </dsp:sp>
    <dsp:sp modelId="{2787F28C-38DE-4A04-9EA0-79C55F721FC4}">
      <dsp:nvSpPr>
        <dsp:cNvPr id="0" name=""/>
        <dsp:cNvSpPr/>
      </dsp:nvSpPr>
      <dsp:spPr>
        <a:xfrm>
          <a:off x="2655" y="3340584"/>
          <a:ext cx="4991621" cy="5655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Управление муниципальными финансами в ЗАТО </a:t>
          </a:r>
          <a:r>
            <a:rPr lang="ru-RU" sz="2200" b="1" i="0" kern="1200" dirty="0"/>
            <a:t>Железногорск</a:t>
          </a:r>
        </a:p>
      </dsp:txBody>
      <dsp:txXfrm>
        <a:off x="2655" y="3340584"/>
        <a:ext cx="4991621" cy="56555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AFDB5-F245-4A1F-B91B-38433CFA5931}">
      <dsp:nvSpPr>
        <dsp:cNvPr id="0" name=""/>
        <dsp:cNvSpPr/>
      </dsp:nvSpPr>
      <dsp:spPr>
        <a:xfrm>
          <a:off x="0" y="353160"/>
          <a:ext cx="7344816" cy="121196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562356" rIns="57003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i="0" kern="1200" dirty="0" smtClean="0"/>
            <a:t>Безопасный город </a:t>
          </a:r>
          <a:endParaRPr lang="ru-RU" sz="3000" b="1" i="0" kern="1200" dirty="0"/>
        </a:p>
      </dsp:txBody>
      <dsp:txXfrm>
        <a:off x="0" y="353160"/>
        <a:ext cx="7344816" cy="1211962"/>
      </dsp:txXfrm>
    </dsp:sp>
    <dsp:sp modelId="{4B07BFAF-9A1F-450B-8D84-2BC7E77D45FF}">
      <dsp:nvSpPr>
        <dsp:cNvPr id="0" name=""/>
        <dsp:cNvSpPr/>
      </dsp:nvSpPr>
      <dsp:spPr>
        <a:xfrm>
          <a:off x="367240" y="8805"/>
          <a:ext cx="5141371" cy="79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540 тыс. рублей</a:t>
          </a:r>
          <a:endParaRPr lang="ru-RU" sz="2800" b="1" kern="1200" baseline="0" dirty="0"/>
        </a:p>
      </dsp:txBody>
      <dsp:txXfrm>
        <a:off x="367240" y="8805"/>
        <a:ext cx="5141371" cy="797040"/>
      </dsp:txXfrm>
    </dsp:sp>
    <dsp:sp modelId="{2996483B-AB56-43DD-A522-2FBF4F199FAD}">
      <dsp:nvSpPr>
        <dsp:cNvPr id="0" name=""/>
        <dsp:cNvSpPr/>
      </dsp:nvSpPr>
      <dsp:spPr>
        <a:xfrm>
          <a:off x="0" y="2163607"/>
          <a:ext cx="7344816" cy="121196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562356" rIns="57003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b="1" kern="1200" dirty="0" smtClean="0"/>
            <a:t>Развитие муниципальной службы </a:t>
          </a:r>
          <a:endParaRPr lang="ru-RU" sz="3000" b="1" kern="1200" dirty="0"/>
        </a:p>
      </dsp:txBody>
      <dsp:txXfrm>
        <a:off x="0" y="2163607"/>
        <a:ext cx="7344816" cy="1211962"/>
      </dsp:txXfrm>
    </dsp:sp>
    <dsp:sp modelId="{D5C28B3B-D916-4430-8509-89B3B04ED244}">
      <dsp:nvSpPr>
        <dsp:cNvPr id="0" name=""/>
        <dsp:cNvSpPr/>
      </dsp:nvSpPr>
      <dsp:spPr>
        <a:xfrm>
          <a:off x="367240" y="1765087"/>
          <a:ext cx="5141371" cy="797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490 тыс. рублей</a:t>
          </a:r>
          <a:endParaRPr lang="ru-RU" sz="2800" b="1" kern="1200" baseline="0" dirty="0"/>
        </a:p>
      </dsp:txBody>
      <dsp:txXfrm>
        <a:off x="367240" y="1765087"/>
        <a:ext cx="5141371" cy="7970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8240A-B521-4E60-B277-616B0ED8CC10}">
      <dsp:nvSpPr>
        <dsp:cNvPr id="0" name=""/>
        <dsp:cNvSpPr/>
      </dsp:nvSpPr>
      <dsp:spPr>
        <a:xfrm>
          <a:off x="985943" y="0"/>
          <a:ext cx="6624729" cy="372641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99AF30-B21F-47B0-9B3E-59506F48298D}">
      <dsp:nvSpPr>
        <dsp:cNvPr id="0" name=""/>
        <dsp:cNvSpPr/>
      </dsp:nvSpPr>
      <dsp:spPr>
        <a:xfrm>
          <a:off x="2092668" y="2457274"/>
          <a:ext cx="155018" cy="155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508E9C-20A2-4C73-90F2-F9EB3BB64B77}">
      <dsp:nvSpPr>
        <dsp:cNvPr id="0" name=""/>
        <dsp:cNvSpPr/>
      </dsp:nvSpPr>
      <dsp:spPr>
        <a:xfrm>
          <a:off x="1444590" y="2649480"/>
          <a:ext cx="1875526" cy="107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41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Наращивание объема краевых субсидий и дотаций</a:t>
          </a:r>
        </a:p>
      </dsp:txBody>
      <dsp:txXfrm>
        <a:off x="1444590" y="2649480"/>
        <a:ext cx="1875526" cy="1076933"/>
      </dsp:txXfrm>
    </dsp:sp>
    <dsp:sp modelId="{2B23ABF6-D0A3-4265-938D-FAD4B20B745B}">
      <dsp:nvSpPr>
        <dsp:cNvPr id="0" name=""/>
        <dsp:cNvSpPr/>
      </dsp:nvSpPr>
      <dsp:spPr>
        <a:xfrm>
          <a:off x="3626659" y="1559131"/>
          <a:ext cx="280226" cy="280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59755-943A-489D-BD84-5B30FB88479C}">
      <dsp:nvSpPr>
        <dsp:cNvPr id="0" name=""/>
        <dsp:cNvSpPr/>
      </dsp:nvSpPr>
      <dsp:spPr>
        <a:xfrm>
          <a:off x="3442821" y="1863212"/>
          <a:ext cx="2078845" cy="1699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8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Создание условий для привлечения в Железногорск инвестиций </a:t>
          </a:r>
          <a:r>
            <a:rPr lang="ru-RU" sz="2000" b="1" kern="1200" dirty="0" err="1" smtClean="0"/>
            <a:t>Госкорпораций</a:t>
          </a:r>
          <a:r>
            <a:rPr lang="ru-RU" sz="2000" b="1" kern="1200" dirty="0" smtClean="0"/>
            <a:t> и других крупных компаний</a:t>
          </a:r>
          <a:endParaRPr lang="ru-RU" sz="2000" kern="1200" dirty="0"/>
        </a:p>
      </dsp:txBody>
      <dsp:txXfrm>
        <a:off x="3442821" y="1863212"/>
        <a:ext cx="2078845" cy="1699234"/>
      </dsp:txXfrm>
    </dsp:sp>
    <dsp:sp modelId="{663D8BA1-A6EC-4778-B668-6EAB2ED71C3C}">
      <dsp:nvSpPr>
        <dsp:cNvPr id="0" name=""/>
        <dsp:cNvSpPr/>
      </dsp:nvSpPr>
      <dsp:spPr>
        <a:xfrm>
          <a:off x="5272243" y="942782"/>
          <a:ext cx="387547" cy="3875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140AD9-1E95-439A-BC3D-95ECDF63722F}">
      <dsp:nvSpPr>
        <dsp:cNvPr id="0" name=""/>
        <dsp:cNvSpPr/>
      </dsp:nvSpPr>
      <dsp:spPr>
        <a:xfrm>
          <a:off x="5526338" y="1136556"/>
          <a:ext cx="2020935" cy="2589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35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Обеспечение максимального присутствия в краевых </a:t>
          </a:r>
          <a:r>
            <a:rPr lang="ru-RU" sz="2000" b="1" kern="1200" dirty="0" smtClean="0"/>
            <a:t>, </a:t>
          </a:r>
          <a:r>
            <a:rPr lang="ru-RU" sz="2000" b="1" kern="1200" dirty="0"/>
            <a:t>федеральных </a:t>
          </a:r>
          <a:r>
            <a:rPr lang="ru-RU" sz="2000" b="1" kern="1200" dirty="0" smtClean="0"/>
            <a:t>программах и национальных проектах</a:t>
          </a:r>
          <a:endParaRPr lang="ru-RU" sz="2000" b="1" kern="1200" dirty="0"/>
        </a:p>
      </dsp:txBody>
      <dsp:txXfrm>
        <a:off x="5526338" y="1136556"/>
        <a:ext cx="2020935" cy="2589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47C0-1C26-4437-AA2D-4FE7D29C7DAF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4C6B1-B281-4CBF-A520-BE59DC3614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4C6B1-B281-4CBF-A520-BE59DC3614D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508" y="843558"/>
            <a:ext cx="885698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ЗАКЛЮЧЕНИЕ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Счетной палаты ЗАТО  Железногорск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по проекту решения</a:t>
            </a:r>
            <a:b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«О бюджете  ЗАТО Железногорск на </a:t>
            </a: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2024 </a:t>
            </a: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год и плановый период </a:t>
            </a: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2025-2026 </a:t>
            </a:r>
            <a:r>
              <a:rPr lang="ru-RU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годов»</a:t>
            </a: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17254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95536" y="0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динамично 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развивающиеся  в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сферы программного бюджета  ( по первоначальным  бюджетам)</a:t>
            </a:r>
          </a:p>
        </p:txBody>
      </p:sp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244409" y="0"/>
            <a:ext cx="645303" cy="62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10</a:t>
            </a:r>
            <a:endParaRPr lang="ru-RU" sz="2500" dirty="0">
              <a:solidFill>
                <a:schemeClr val="bg1"/>
              </a:solidFill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323528" y="771550"/>
          <a:ext cx="8496944" cy="390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0"/>
            <a:ext cx="74168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положительной динамикой, но ниже уровня прогнозируемой инфляции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первоначальным бюджетам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11</a:t>
            </a:r>
            <a:endParaRPr lang="ru-RU" sz="2500" dirty="0">
              <a:solidFill>
                <a:schemeClr val="bg1"/>
              </a:solidFill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1619672" y="1419622"/>
            <a:ext cx="6408712" cy="792088"/>
            <a:chOff x="1048567" y="0"/>
            <a:chExt cx="7627888" cy="962190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381416" y="-3332849"/>
              <a:ext cx="962190" cy="7627888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96054" y="206184"/>
              <a:ext cx="7433431" cy="709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baseline="0" dirty="0" smtClean="0"/>
                <a:t>Развитие образования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619672" y="3147814"/>
            <a:ext cx="7027024" cy="3521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780" tIns="72390" rIns="144780" bIns="7239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000" kern="12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251520" y="1347614"/>
            <a:ext cx="1368152" cy="936104"/>
            <a:chOff x="0" y="98850"/>
            <a:chExt cx="965891" cy="76950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98850"/>
              <a:ext cx="910892" cy="769506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98850"/>
              <a:ext cx="965891" cy="69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/>
                <a:t> </a:t>
              </a:r>
              <a:r>
                <a:rPr lang="ru-RU" sz="2200" b="1" kern="1200" dirty="0" smtClean="0"/>
                <a:t>103 </a:t>
              </a:r>
              <a:r>
                <a:rPr lang="ru-RU" sz="2200" b="1" kern="1200" dirty="0" err="1" smtClean="0"/>
                <a:t>млн</a:t>
              </a:r>
              <a:r>
                <a:rPr lang="ru-RU" sz="2200" b="1" kern="1200" dirty="0" smtClean="0"/>
                <a:t> 4%</a:t>
              </a:r>
              <a:endParaRPr lang="ru-RU" sz="2200" b="1" kern="1200" dirty="0"/>
            </a:p>
          </p:txBody>
        </p:sp>
      </p:grpSp>
      <p:grpSp>
        <p:nvGrpSpPr>
          <p:cNvPr id="4" name="Группа 17"/>
          <p:cNvGrpSpPr/>
          <p:nvPr/>
        </p:nvGrpSpPr>
        <p:grpSpPr>
          <a:xfrm>
            <a:off x="251521" y="2571750"/>
            <a:ext cx="1296143" cy="936104"/>
            <a:chOff x="0" y="1109599"/>
            <a:chExt cx="1029943" cy="662666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0" y="1109599"/>
              <a:ext cx="915928" cy="55099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97" y="1136495"/>
              <a:ext cx="1003046" cy="6357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/>
                <a:t>19 </a:t>
              </a:r>
              <a:r>
                <a:rPr lang="ru-RU" sz="2200" b="1" dirty="0" err="1" smtClean="0"/>
                <a:t>млн</a:t>
              </a:r>
              <a:r>
                <a:rPr lang="ru-RU" sz="2200" b="1" dirty="0" smtClean="0"/>
                <a:t> 4</a:t>
              </a:r>
              <a:r>
                <a:rPr lang="ru-RU" sz="2200" b="1" kern="1200" dirty="0"/>
                <a:t>%</a:t>
              </a: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47665" y="4191931"/>
            <a:ext cx="7247919" cy="4623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43815" rIns="87630" bIns="43815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000" kern="1200" dirty="0"/>
          </a:p>
        </p:txBody>
      </p:sp>
      <p:grpSp>
        <p:nvGrpSpPr>
          <p:cNvPr id="7" name="Группа 26"/>
          <p:cNvGrpSpPr/>
          <p:nvPr/>
        </p:nvGrpSpPr>
        <p:grpSpPr>
          <a:xfrm>
            <a:off x="1619672" y="3651870"/>
            <a:ext cx="6408712" cy="864096"/>
            <a:chOff x="832855" y="2616931"/>
            <a:chExt cx="7841927" cy="1171942"/>
          </a:xfrm>
        </p:grpSpPr>
        <p:sp>
          <p:nvSpPr>
            <p:cNvPr id="28" name="Прямоугольник с двумя скругленными соседними углами 27"/>
            <p:cNvSpPr/>
            <p:nvPr/>
          </p:nvSpPr>
          <p:spPr>
            <a:xfrm rot="5400000">
              <a:off x="4167848" y="-718062"/>
              <a:ext cx="1171942" cy="784192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832856" y="2887379"/>
              <a:ext cx="7784719" cy="8442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dirty="0" smtClean="0"/>
                <a:t>Управление муниципальным имуществом</a:t>
              </a:r>
              <a:endParaRPr lang="ru-RU" sz="2400" b="1" kern="1200" dirty="0"/>
            </a:p>
          </p:txBody>
        </p:sp>
      </p:grpSp>
      <p:grpSp>
        <p:nvGrpSpPr>
          <p:cNvPr id="8" name="Группа 29"/>
          <p:cNvGrpSpPr/>
          <p:nvPr/>
        </p:nvGrpSpPr>
        <p:grpSpPr>
          <a:xfrm>
            <a:off x="251520" y="3579862"/>
            <a:ext cx="1296144" cy="864096"/>
            <a:chOff x="1672" y="2670603"/>
            <a:chExt cx="790608" cy="1109001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1672" y="2670603"/>
              <a:ext cx="775771" cy="1109001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42247" y="2874293"/>
              <a:ext cx="750033" cy="864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5,2 </a:t>
              </a:r>
              <a:r>
                <a:rPr lang="ru-RU" sz="2200" b="1" kern="1200" dirty="0" err="1" smtClean="0"/>
                <a:t>млн</a:t>
              </a:r>
              <a:r>
                <a:rPr lang="ru-RU" sz="2200" b="1" kern="1200" dirty="0" smtClean="0"/>
                <a:t> 3%</a:t>
              </a:r>
              <a:endParaRPr lang="ru-RU" sz="2200" b="1" kern="1200" dirty="0"/>
            </a:p>
          </p:txBody>
        </p:sp>
      </p:grpSp>
      <p:grpSp>
        <p:nvGrpSpPr>
          <p:cNvPr id="11" name="Группа 41"/>
          <p:cNvGrpSpPr/>
          <p:nvPr/>
        </p:nvGrpSpPr>
        <p:grpSpPr>
          <a:xfrm>
            <a:off x="1619672" y="2571750"/>
            <a:ext cx="6408712" cy="792088"/>
            <a:chOff x="1065047" y="970018"/>
            <a:chExt cx="7611407" cy="736354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4538578" y="-2431505"/>
              <a:ext cx="664346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065048" y="970018"/>
              <a:ext cx="7065610" cy="7039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dirty="0" smtClean="0"/>
                <a:t>Развитие транспортной системы и благоустройство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47" name="Скругленный прямоугольник 4"/>
          <p:cNvSpPr/>
          <p:nvPr/>
        </p:nvSpPr>
        <p:spPr>
          <a:xfrm>
            <a:off x="349329" y="4210384"/>
            <a:ext cx="966837" cy="341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kern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267494"/>
            <a:ext cx="8172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на одном уровне в первоначальных бюджетах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4028001136"/>
              </p:ext>
            </p:extLst>
          </p:nvPr>
        </p:nvGraphicFramePr>
        <p:xfrm>
          <a:off x="1043608" y="1131590"/>
          <a:ext cx="734481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12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87475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</a:t>
            </a:r>
          </a:p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снижением объема ассигнований по первоначальным бюджетам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13</a:t>
            </a:r>
            <a:endParaRPr lang="ru-RU" sz="2500" dirty="0">
              <a:solidFill>
                <a:schemeClr val="bg1"/>
              </a:solidFill>
            </a:endParaRPr>
          </a:p>
        </p:txBody>
      </p:sp>
      <p:grpSp>
        <p:nvGrpSpPr>
          <p:cNvPr id="2" name="Группа 7"/>
          <p:cNvGrpSpPr/>
          <p:nvPr/>
        </p:nvGrpSpPr>
        <p:grpSpPr>
          <a:xfrm>
            <a:off x="2123728" y="1347614"/>
            <a:ext cx="6552728" cy="1008112"/>
            <a:chOff x="1048567" y="0"/>
            <a:chExt cx="7627888" cy="962190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381416" y="-3332849"/>
              <a:ext cx="962190" cy="7627888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96054" y="274911"/>
              <a:ext cx="7433431" cy="6403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dirty="0" smtClean="0"/>
                <a:t>Обеспечение</a:t>
              </a:r>
              <a:r>
                <a:rPr lang="ru-RU" sz="2400" b="1" kern="1200" dirty="0" smtClean="0">
                  <a:solidFill>
                    <a:schemeClr val="bg2">
                      <a:lumMod val="25000"/>
                    </a:schemeClr>
                  </a:solidFill>
                </a:rPr>
                <a:t> доступным и комфортным жильем граждан ЗАТО Железногорск</a:t>
              </a:r>
              <a:endParaRPr lang="ru-RU" sz="2400" b="1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619672" y="3147814"/>
            <a:ext cx="7027024" cy="3521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4780" tIns="72390" rIns="144780" bIns="72390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ru-RU" sz="2000" kern="12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3" name="Группа 14"/>
          <p:cNvGrpSpPr/>
          <p:nvPr/>
        </p:nvGrpSpPr>
        <p:grpSpPr>
          <a:xfrm>
            <a:off x="251520" y="1419622"/>
            <a:ext cx="1728192" cy="864096"/>
            <a:chOff x="0" y="98850"/>
            <a:chExt cx="965891" cy="76950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98850"/>
              <a:ext cx="910892" cy="769506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98850"/>
              <a:ext cx="965891" cy="69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-6,7 </a:t>
              </a:r>
              <a:r>
                <a:rPr lang="ru-RU" sz="2200" b="1" kern="1200" dirty="0" err="1" smtClean="0"/>
                <a:t>млн</a:t>
              </a:r>
              <a:endParaRPr lang="ru-RU" sz="2200" b="1" kern="1200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 </a:t>
              </a:r>
              <a:r>
                <a:rPr lang="ru-RU" sz="2200" b="1" kern="1200" dirty="0"/>
                <a:t>-</a:t>
              </a:r>
              <a:r>
                <a:rPr lang="ru-RU" sz="2200" b="1" kern="1200" dirty="0" smtClean="0"/>
                <a:t>38%</a:t>
              </a:r>
              <a:endParaRPr lang="ru-RU" sz="2200" b="1" kern="1200" dirty="0"/>
            </a:p>
          </p:txBody>
        </p:sp>
      </p:grpSp>
      <p:grpSp>
        <p:nvGrpSpPr>
          <p:cNvPr id="4" name="Группа 17"/>
          <p:cNvGrpSpPr/>
          <p:nvPr/>
        </p:nvGrpSpPr>
        <p:grpSpPr>
          <a:xfrm>
            <a:off x="251520" y="2978553"/>
            <a:ext cx="1656184" cy="1177375"/>
            <a:chOff x="-1" y="1136495"/>
            <a:chExt cx="1620488" cy="677187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-1" y="1192432"/>
              <a:ext cx="1620488" cy="45558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97" y="1136495"/>
              <a:ext cx="1523134" cy="6771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/>
                <a:t>-0,3 </a:t>
              </a:r>
              <a:r>
                <a:rPr lang="ru-RU" sz="2200" b="1" dirty="0" err="1" smtClean="0"/>
                <a:t>млн</a:t>
              </a:r>
              <a:endParaRPr lang="ru-RU" sz="2200" b="1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/>
                <a:t>-7</a:t>
              </a:r>
              <a:r>
                <a:rPr lang="ru-RU" sz="2200" b="1" kern="1200" dirty="0" smtClean="0"/>
                <a:t>%</a:t>
              </a:r>
              <a:endParaRPr lang="ru-RU" sz="2200" b="1" kern="1200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47665" y="4191931"/>
            <a:ext cx="7247919" cy="4623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43815" rIns="87630" bIns="43815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000" kern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619673" y="3723878"/>
            <a:ext cx="6433442" cy="74639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400" b="1" kern="1200" dirty="0"/>
          </a:p>
        </p:txBody>
      </p:sp>
      <p:grpSp>
        <p:nvGrpSpPr>
          <p:cNvPr id="7" name="Группа 41"/>
          <p:cNvGrpSpPr/>
          <p:nvPr/>
        </p:nvGrpSpPr>
        <p:grpSpPr>
          <a:xfrm>
            <a:off x="2123728" y="2787774"/>
            <a:ext cx="6624736" cy="1423366"/>
            <a:chOff x="1065048" y="1154107"/>
            <a:chExt cx="7780549" cy="519834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4712961" y="-2414911"/>
              <a:ext cx="315581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065048" y="1154107"/>
              <a:ext cx="7780549" cy="5198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b="1" kern="1200" dirty="0" smtClean="0"/>
                <a:t>Развитие инвестиционной деятельности, малого и среднего предпринимательства</a:t>
              </a:r>
              <a:endParaRPr lang="ru-RU" sz="24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47" name="Скругленный прямоугольник 4"/>
          <p:cNvSpPr/>
          <p:nvPr/>
        </p:nvSpPr>
        <p:spPr>
          <a:xfrm>
            <a:off x="349329" y="4210384"/>
            <a:ext cx="966837" cy="341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38100" rIns="76200" bIns="381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kern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Потенциальные возможности </a:t>
            </a:r>
          </a:p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увеличения доходов и капитальных вложений </a:t>
            </a:r>
          </a:p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инфраструктуру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ЗАТО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Железногорск</a:t>
            </a:r>
            <a:endParaRPr lang="ru-RU" sz="2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="" xmlns:p14="http://schemas.microsoft.com/office/powerpoint/2010/main" val="3258818237"/>
              </p:ext>
            </p:extLst>
          </p:nvPr>
        </p:nvGraphicFramePr>
        <p:xfrm>
          <a:off x="179512" y="708543"/>
          <a:ext cx="8964488" cy="372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16216" y="11135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14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выводы и предложения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97564"/>
            <a:ext cx="8363272" cy="3618402"/>
          </a:xfrm>
        </p:spPr>
        <p:txBody>
          <a:bodyPr>
            <a:normAutofit fontScale="47500" lnSpcReduction="20000"/>
          </a:bodyPr>
          <a:lstStyle/>
          <a:p>
            <a:endParaRPr lang="ru-RU" sz="2000" dirty="0"/>
          </a:p>
          <a:p>
            <a:pPr algn="just">
              <a:buNone/>
            </a:pPr>
            <a:r>
              <a:rPr lang="ru-RU" sz="4000" dirty="0"/>
              <a:t>1.     Проект бюджета на </a:t>
            </a:r>
            <a:r>
              <a:rPr lang="ru-RU" sz="4000" dirty="0" smtClean="0"/>
              <a:t>2024 </a:t>
            </a:r>
            <a:r>
              <a:rPr lang="ru-RU" sz="4000" dirty="0"/>
              <a:t>год и плановый период </a:t>
            </a:r>
            <a:r>
              <a:rPr lang="ru-RU" sz="4000" dirty="0" smtClean="0"/>
              <a:t>2025-2026 </a:t>
            </a:r>
            <a:r>
              <a:rPr lang="ru-RU" sz="4000" dirty="0"/>
              <a:t>годов является сбалансированным по текущим возможностям и отвечает основным требованиям действующего законодательства.</a:t>
            </a:r>
          </a:p>
          <a:p>
            <a:pPr algn="just">
              <a:buNone/>
            </a:pPr>
            <a:endParaRPr lang="ru-RU" sz="4000" dirty="0"/>
          </a:p>
          <a:p>
            <a:pPr algn="just">
              <a:buNone/>
            </a:pPr>
            <a:r>
              <a:rPr lang="ru-RU" sz="4000" dirty="0"/>
              <a:t>2.    Начальные параметры бюджета создают условия для развития городского округа в </a:t>
            </a:r>
            <a:r>
              <a:rPr lang="ru-RU" sz="4000" dirty="0" smtClean="0"/>
              <a:t>2024 </a:t>
            </a:r>
            <a:r>
              <a:rPr lang="ru-RU" sz="4000" dirty="0"/>
              <a:t>году при условии их дальнейшее наращивание за счет  субсидий и дотаций региона, а также доходов, поступающих с территории ЗАТО Железногорск.</a:t>
            </a:r>
          </a:p>
          <a:p>
            <a:pPr algn="just"/>
            <a:endParaRPr lang="ru-RU" sz="4000" dirty="0"/>
          </a:p>
          <a:p>
            <a:pPr algn="just">
              <a:buNone/>
            </a:pPr>
            <a:r>
              <a:rPr lang="ru-RU" sz="4000" dirty="0"/>
              <a:t>3.    Общие </a:t>
            </a:r>
            <a:r>
              <a:rPr lang="ru-RU" sz="4000" dirty="0" smtClean="0"/>
              <a:t>объемы и структура доходов, расходов </a:t>
            </a:r>
            <a:r>
              <a:rPr lang="ru-RU" sz="4000" dirty="0"/>
              <a:t>и </a:t>
            </a:r>
            <a:r>
              <a:rPr lang="ru-RU" sz="4000" dirty="0" smtClean="0"/>
              <a:t>дефицитов </a:t>
            </a:r>
            <a:r>
              <a:rPr lang="ru-RU" sz="4000" dirty="0"/>
              <a:t>начального проекта бюджета на </a:t>
            </a:r>
            <a:r>
              <a:rPr lang="ru-RU" sz="4000" dirty="0" smtClean="0"/>
              <a:t>2024-2026 </a:t>
            </a:r>
            <a:r>
              <a:rPr lang="ru-RU" sz="4000" dirty="0"/>
              <a:t>годы экономически обоснованы и могут быть рекомендованы к принятию Советом депутатов ЗАТО г. Железногорск. 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15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8453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627534"/>
            <a:ext cx="8363272" cy="3114346"/>
          </a:xfrm>
        </p:spPr>
        <p:txBody>
          <a:bodyPr>
            <a:normAutofit/>
          </a:bodyPr>
          <a:lstStyle/>
          <a:p>
            <a:endParaRPr lang="ru-RU" sz="2000" dirty="0"/>
          </a:p>
          <a:p>
            <a:pPr algn="just">
              <a:buNone/>
            </a:pPr>
            <a:endParaRPr lang="ru-RU" sz="3500" dirty="0"/>
          </a:p>
          <a:p>
            <a:pPr algn="just">
              <a:buNone/>
            </a:pPr>
            <a:endParaRPr lang="ru-RU" sz="3500" dirty="0"/>
          </a:p>
          <a:p>
            <a:pPr algn="ctr">
              <a:buNone/>
            </a:pPr>
            <a:r>
              <a:rPr lang="ru-RU" sz="3500" dirty="0"/>
              <a:t>СПАСИБО ЗА ВНИМАНИЕ!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8845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-308569"/>
            <a:ext cx="7992888" cy="2057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параметры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 бюджета ЗАТО Железногорск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 и плановый период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2025-2026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 (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руб.)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</a:t>
            </a:r>
            <a:r>
              <a:rPr lang="en-US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8103444"/>
              </p:ext>
            </p:extLst>
          </p:nvPr>
        </p:nvGraphicFramePr>
        <p:xfrm>
          <a:off x="179512" y="1131590"/>
          <a:ext cx="8784976" cy="3553093"/>
        </p:xfrm>
        <a:graphic>
          <a:graphicData uri="http://schemas.openxmlformats.org/drawingml/2006/table">
            <a:tbl>
              <a:tblPr/>
              <a:tblGrid>
                <a:gridCol w="30609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8899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7759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74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8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8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2024 </a:t>
                      </a: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г.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kern="50" dirty="0">
                        <a:solidFill>
                          <a:srgbClr val="002060"/>
                        </a:solidFill>
                        <a:latin typeface="Times New Roman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kern="5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2025 </a:t>
                      </a:r>
                      <a:r>
                        <a:rPr lang="ru-RU" sz="28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г</a:t>
                      </a:r>
                      <a:r>
                        <a:rPr lang="ru-RU" sz="28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8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kern="5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2026 </a:t>
                      </a:r>
                      <a:r>
                        <a:rPr lang="ru-RU" sz="24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г</a:t>
                      </a:r>
                      <a:r>
                        <a:rPr lang="ru-RU" sz="24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4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8585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554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4 044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4 038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775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210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218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222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166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180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408" y="473199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327476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007604" y="-92545"/>
            <a:ext cx="712879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</a:t>
            </a:r>
          </a:p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первоначально внесенных бюджетов </a:t>
            </a:r>
          </a:p>
          <a:p>
            <a:pPr algn="ctr"/>
            <a:r>
              <a:rPr lang="ru-RU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  <a:p>
            <a:pPr algn="ctr"/>
            <a:r>
              <a:rPr lang="ru-RU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  <a:p>
            <a:pPr algn="ctr"/>
            <a:r>
              <a:rPr lang="ru-RU" sz="2500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74767324"/>
              </p:ext>
            </p:extLst>
          </p:nvPr>
        </p:nvGraphicFramePr>
        <p:xfrm>
          <a:off x="233518" y="1679548"/>
          <a:ext cx="8676964" cy="2993010"/>
        </p:xfrm>
        <a:graphic>
          <a:graphicData uri="http://schemas.openxmlformats.org/drawingml/2006/table">
            <a:tbl>
              <a:tblPr/>
              <a:tblGrid>
                <a:gridCol w="23942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41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91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4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4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2023г</a:t>
                      </a:r>
                      <a:r>
                        <a:rPr lang="ru-RU" sz="24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4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24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2024г</a:t>
                      </a:r>
                      <a:r>
                        <a:rPr lang="ru-RU" sz="24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4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24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Рост</a:t>
                      </a: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61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абсолют.</a:t>
                      </a:r>
                      <a:endParaRPr lang="ru-RU" sz="24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относит.</a:t>
                      </a:r>
                      <a:endParaRPr lang="ru-RU" sz="24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6889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4 051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554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503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12%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277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4 229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775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546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13%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6902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178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222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44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25%</a:t>
                      </a:r>
                      <a:endParaRPr lang="en-US" sz="32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5656" y="462028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4731990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331640" y="-92546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Доходы, поступающие с территории </a:t>
            </a: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3021234390"/>
              </p:ext>
            </p:extLst>
          </p:nvPr>
        </p:nvGraphicFramePr>
        <p:xfrm>
          <a:off x="1043608" y="546524"/>
          <a:ext cx="7488832" cy="411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3023828" y="2823778"/>
            <a:ext cx="216023" cy="288031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22793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2" y="415592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 показатель</a:t>
            </a: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74279" y="3021799"/>
            <a:ext cx="108011" cy="223224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56176" y="422793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292334" y="379563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="" xmlns:p14="http://schemas.microsoft.com/office/powerpoint/2010/main" val="3426152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331640" y="0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 на доходы физических лиц, поступающий в бюджет ЗАТО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Железногорск</a:t>
            </a: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3021234390"/>
              </p:ext>
            </p:extLst>
          </p:nvPr>
        </p:nvGraphicFramePr>
        <p:xfrm>
          <a:off x="1043608" y="546525"/>
          <a:ext cx="7488832" cy="405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3023828" y="2823778"/>
            <a:ext cx="216023" cy="288031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22793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2" y="415592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 показатель</a:t>
            </a: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74279" y="3021799"/>
            <a:ext cx="108011" cy="223224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56176" y="422793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292334" y="379563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5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6152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44F53-0FA4-618E-D98D-DC86D315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7067128" cy="106322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Безвозмездные поступления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от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бюджетов вышестоящего уровня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(первоначальные значения, млн руб.)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xmlns="" id="{53F59B1A-DCC5-4939-5AC2-0A4852CD06FD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0832088-B67C-7FEE-140F-C9EEAE995AAB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</a:rPr>
              <a:t>6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ACEE59E-A378-E298-3A03-15A6010E1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7542047"/>
              </p:ext>
            </p:extLst>
          </p:nvPr>
        </p:nvGraphicFramePr>
        <p:xfrm>
          <a:off x="899592" y="1200150"/>
          <a:ext cx="684076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6620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44F53-0FA4-618E-D98D-DC86D315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70"/>
            <a:ext cx="7067128" cy="101175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Федеральная дотация, связанная с особым режимом функционирования ЗАТО Железногорск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млн руб.)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xmlns="" id="{53F59B1A-DCC5-4939-5AC2-0A4852CD06FD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0832088-B67C-7FEE-140F-C9EEAE995AAB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7</a:t>
            </a:r>
            <a:endParaRPr lang="ru-RU" sz="2500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ACEE59E-A378-E298-3A03-15A6010E1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7542047"/>
              </p:ext>
            </p:extLst>
          </p:nvPr>
        </p:nvGraphicFramePr>
        <p:xfrm>
          <a:off x="899592" y="1200150"/>
          <a:ext cx="684076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6620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44F53-0FA4-618E-D98D-DC86D315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8280920" cy="1491630"/>
          </a:xfrm>
        </p:spPr>
        <p:txBody>
          <a:bodyPr>
            <a:noAutofit/>
          </a:bodyPr>
          <a:lstStyle/>
          <a:p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Безвозмездные поступления от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бюджетов вышестоящего уровня </a:t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на исполнение муниципальных полномочий </a:t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без учета субвенций и части иных МБТ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(первоначальные значения, млн руб.)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xmlns="" id="{53F59B1A-DCC5-4939-5AC2-0A4852CD06FD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0832088-B67C-7FEE-140F-C9EEAE995AAB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8</a:t>
            </a:r>
            <a:endParaRPr lang="ru-RU" sz="2500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ACEE59E-A378-E298-3A03-15A6010E1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7542047"/>
              </p:ext>
            </p:extLst>
          </p:nvPr>
        </p:nvGraphicFramePr>
        <p:xfrm>
          <a:off x="899592" y="1200150"/>
          <a:ext cx="684076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66206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044F53-0FA4-618E-D98D-DC86D315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1470"/>
            <a:ext cx="8136904" cy="1011758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Общий объем доходов бюджета ЗАТО Железногорск,</a:t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направляемый на исполнение муниципальных полномочий </a:t>
            </a:r>
            <a:b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первоначальные значения, млн руб.)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xmlns="" id="{53F59B1A-DCC5-4939-5AC2-0A4852CD06FD}"/>
              </a:ext>
            </a:extLst>
          </p:cNvPr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884368" y="127098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0832088-B67C-7FEE-140F-C9EEAE995AAB}"/>
              </a:ext>
            </a:extLst>
          </p:cNvPr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9</a:t>
            </a:r>
            <a:endParaRPr lang="ru-RU" sz="2500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2ACEE59E-A378-E298-3A03-15A6010E1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67542047"/>
              </p:ext>
            </p:extLst>
          </p:nvPr>
        </p:nvGraphicFramePr>
        <p:xfrm>
          <a:off x="899592" y="1200150"/>
          <a:ext cx="684076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662069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4724</TotalTime>
  <Words>541</Words>
  <Application>Microsoft Office PowerPoint</Application>
  <PresentationFormat>Экран (16:9)</PresentationFormat>
  <Paragraphs>150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Безвозмездные поступления  от бюджетов вышестоящего уровня (первоначальные значения, млн руб.)</vt:lpstr>
      <vt:lpstr>Федеральная дотация, связанная с особым режимом функционирования ЗАТО Железногорск ( млн руб.)</vt:lpstr>
      <vt:lpstr>Безвозмездные поступления от бюджетов вышестоящего уровня  на исполнение муниципальных полномочий  без учета субвенций и части иных МБТ (первоначальные значения, млн руб.)</vt:lpstr>
      <vt:lpstr>Общий объем доходов бюджета ЗАТО Железногорск, направляемый на исполнение муниципальных полномочий  (первоначальные значения, млн руб.)</vt:lpstr>
      <vt:lpstr>Слайд 10</vt:lpstr>
      <vt:lpstr>Слайд 11</vt:lpstr>
      <vt:lpstr>Слайд 12</vt:lpstr>
      <vt:lpstr>Слайд 13</vt:lpstr>
      <vt:lpstr>Слайд 14</vt:lpstr>
      <vt:lpstr>Основные выводы и предложения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 Г. Винокурова</dc:creator>
  <cp:lastModifiedBy>Лифанов</cp:lastModifiedBy>
  <cp:revision>466</cp:revision>
  <dcterms:modified xsi:type="dcterms:W3CDTF">2023-12-08T04:07:12Z</dcterms:modified>
</cp:coreProperties>
</file>