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2"/>
  </p:notesMasterIdLst>
  <p:sldIdLst>
    <p:sldId id="256" r:id="rId2"/>
    <p:sldId id="267" r:id="rId3"/>
    <p:sldId id="272" r:id="rId4"/>
    <p:sldId id="269" r:id="rId5"/>
    <p:sldId id="259" r:id="rId6"/>
    <p:sldId id="263" r:id="rId7"/>
    <p:sldId id="270" r:id="rId8"/>
    <p:sldId id="265" r:id="rId9"/>
    <p:sldId id="273" r:id="rId10"/>
    <p:sldId id="271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D7FF"/>
    <a:srgbClr val="B6DDE8"/>
    <a:srgbClr val="89E0FF"/>
    <a:srgbClr val="B6F5F8"/>
    <a:srgbClr val="A9EEF1"/>
    <a:srgbClr val="85E6EB"/>
    <a:srgbClr val="53D2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6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992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7C0BA-EE93-4928-97E4-838814214786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D9DFD-B6BE-4E82-A7B6-4520A876FE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345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9DFD-B6BE-4E82-A7B6-4520A876FE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0611-235A-4B86-8A5C-22F579C1E259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6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164-85F8-47C3-946A-245FA16BDE50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601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A753-BC61-4B6F-A797-32BC23CAADB5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920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D3E6F-70B5-42CA-8565-7B0D42C17E98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52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868B-E462-47E3-9845-31AE05D60214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269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7948-E307-49F3-AE72-11B67DFDC3DB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911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F4FC-20B3-4BA4-8C9D-0BFE02A68E02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436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E4D2-CDF3-429D-BC63-4657C21945D2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857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5A3A-A3E3-4201-BCFB-87B8C8D49EE8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454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BBE1-0576-40D6-A44B-78C438B70A43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6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DE90-9F3D-4579-9300-AB81619127AA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900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0951-5232-4C10-BE4D-6DE7D3AEE611}" type="datetime1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916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8136904" cy="583264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Контрольно-ревизионной службы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внешней проверки отчета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0391" y="116632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208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54681" y="0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19672" y="188640"/>
            <a:ext cx="59766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500" b="1" u="sng" dirty="0" smtClean="0"/>
              <a:t> ОСНОВНЫЕ ВЫВОДЫ И ПРЕДЛОЖЕНИЯ 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B8E39A12-5843-4601-B688-80C3638BC7D1}" type="slidenum">
              <a:rPr lang="ru-RU" sz="2500" smtClean="0">
                <a:solidFill>
                  <a:schemeClr val="tx1"/>
                </a:solidFill>
              </a:rPr>
              <a:pPr/>
              <a:t>10</a:t>
            </a:fld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98072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400" b="1" dirty="0" smtClean="0"/>
              <a:t>       </a:t>
            </a:r>
            <a:r>
              <a:rPr lang="ru-RU" sz="2400" b="1" i="1" dirty="0" smtClean="0"/>
              <a:t>Общие объемы доходов и расходов местного бюджета существенно сократились в 2020 году и не обеспечили развития бюджетного сектора экономики ЗАТО Железногорск, главным образом, из-за масштабного распространения новой </a:t>
            </a:r>
            <a:r>
              <a:rPr lang="ru-RU" sz="2400" b="1" i="1" dirty="0" err="1" smtClean="0"/>
              <a:t>коронавирусной</a:t>
            </a:r>
            <a:r>
              <a:rPr lang="ru-RU" sz="2400" b="1" i="1" dirty="0" smtClean="0"/>
              <a:t>  инфекции </a:t>
            </a:r>
            <a:r>
              <a:rPr lang="en-US" sz="2400" b="1" i="1" dirty="0" smtClean="0"/>
              <a:t>COVID-19</a:t>
            </a:r>
            <a:r>
              <a:rPr lang="ru-RU" sz="2400" b="1" i="1" dirty="0" smtClean="0"/>
              <a:t>.</a:t>
            </a:r>
            <a:endParaRPr lang="ru-RU" sz="2500" i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2996952"/>
            <a:ext cx="864096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just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500" b="1" i="1" dirty="0" smtClean="0"/>
              <a:t>       С учетом этого обстоятельства по результатам проведенной внешней проверки отчета об исполнении местного бюджета за 2020 год Контрольно-ревизионная </a:t>
            </a:r>
            <a:r>
              <a:rPr lang="ru-RU" sz="2400" b="1" i="1" dirty="0" smtClean="0"/>
              <a:t>служба</a:t>
            </a:r>
            <a:r>
              <a:rPr lang="ru-RU" sz="2500" b="1" i="1" dirty="0" smtClean="0"/>
              <a:t> рекомендует его к утверждению Советом депутатов ЗАТО г. Железногорск .</a:t>
            </a:r>
            <a:endParaRPr lang="ru-RU" sz="2500" i="1" dirty="0" smtClean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4797152"/>
            <a:ext cx="85689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 smtClean="0"/>
              <a:t>        </a:t>
            </a:r>
            <a:r>
              <a:rPr lang="ru-RU" sz="2500" b="1" i="1" dirty="0" smtClean="0"/>
              <a:t>Основной задачей органов местного самоуправления остается деятельность по повышению эффективности бюджетных расходов и привлечению дополнительных средств из краевого бюджета.</a:t>
            </a:r>
            <a:endParaRPr lang="ru-RU" sz="2500" i="1" dirty="0"/>
          </a:p>
        </p:txBody>
      </p:sp>
    </p:spTree>
    <p:extLst>
      <p:ext uri="{BB962C8B-B14F-4D97-AF65-F5344CB8AC3E}">
        <p14:creationId xmlns="" xmlns:p14="http://schemas.microsoft.com/office/powerpoint/2010/main" val="4619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88424" cy="548680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бюджета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Железногорск за период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2015-2020 годов,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7536965"/>
              </p:ext>
            </p:extLst>
          </p:nvPr>
        </p:nvGraphicFramePr>
        <p:xfrm>
          <a:off x="359023" y="1052736"/>
          <a:ext cx="8700095" cy="5470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2737"/>
                <a:gridCol w="1008112"/>
                <a:gridCol w="1080120"/>
                <a:gridCol w="1080120"/>
                <a:gridCol w="1102742"/>
                <a:gridCol w="1224136"/>
                <a:gridCol w="1152128"/>
              </a:tblGrid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7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3 608 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3 541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3 642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3 858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3 494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3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88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60444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2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4328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88424" cy="548680"/>
          </a:xfrm>
        </p:spPr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бюджета </a:t>
            </a:r>
            <a:r>
              <a:rPr lang="ru-RU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учета компенсации выпадающих доходов организаций ЖКХ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17536965"/>
              </p:ext>
            </p:extLst>
          </p:nvPr>
        </p:nvGraphicFramePr>
        <p:xfrm>
          <a:off x="359023" y="1052737"/>
          <a:ext cx="8389441" cy="508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3482"/>
                <a:gridCol w="1647567"/>
                <a:gridCol w="1800200"/>
                <a:gridCol w="1728192"/>
              </a:tblGrid>
              <a:tr h="663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3 527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3 514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105,0%</a:t>
                      </a:r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95,1%</a:t>
                      </a:r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388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495928" y="63809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3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4328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налоговых и неналоговых доходов бюджетов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городских округов Красноярского края в 2019-2020 г.г.,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533773" y="0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2723439"/>
              </p:ext>
            </p:extLst>
          </p:nvPr>
        </p:nvGraphicFramePr>
        <p:xfrm>
          <a:off x="179512" y="908722"/>
          <a:ext cx="8784975" cy="5355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296"/>
                <a:gridCol w="1401478"/>
                <a:gridCol w="1766874"/>
                <a:gridCol w="1500265"/>
                <a:gridCol w="1452062"/>
              </a:tblGrid>
              <a:tr h="32492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городских округов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 с территории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64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Железногорск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1 094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1 105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1,0%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Зеленогорск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559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697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24,7%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Красноярск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15 410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16 330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920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6,0%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Норильск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9 533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12 452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2 919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30,6%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Ачинск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1 058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1 053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-0,4%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Канск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572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576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23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Лесосибирск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590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560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-5,1%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Минусинск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435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462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городским округам края</a:t>
                      </a:r>
                      <a:endParaRPr lang="ru-RU" sz="2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30 926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35 065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4 138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13,4%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l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</a:t>
                      </a:r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края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42 711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49 227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6 516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15,3%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237312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4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380229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920880" cy="7200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динамика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ЗАТО Железногорск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2019-2020 г.г., млн.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77592172"/>
              </p:ext>
            </p:extLst>
          </p:nvPr>
        </p:nvGraphicFramePr>
        <p:xfrm>
          <a:off x="251520" y="690178"/>
          <a:ext cx="8712968" cy="5841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1008112"/>
                <a:gridCol w="1008112"/>
                <a:gridCol w="936104"/>
                <a:gridCol w="1224136"/>
              </a:tblGrid>
              <a:tr h="3625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 доходов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75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75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7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Относ. </a:t>
                      </a:r>
                      <a:r>
                        <a:rPr lang="ru-RU" sz="175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75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</a:t>
                      </a:r>
                      <a:r>
                        <a:rPr lang="ru-RU" sz="175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Итого</a:t>
                      </a:r>
                      <a:r>
                        <a:rPr lang="ru-RU" sz="20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с территории ЗАТО 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1 105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-67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-18,9%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130,3%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безвозмездных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поступлений от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бюджетов,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2 637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2 441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-196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-7,4%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в</a:t>
                      </a:r>
                      <a:r>
                        <a:rPr lang="ru-RU" sz="175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компенсации выпадающих </a:t>
                      </a:r>
                    </a:p>
                    <a:p>
                      <a:pPr algn="ctr" fontAlgn="b"/>
                      <a:r>
                        <a:rPr lang="ru-RU" sz="175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организаций ЖКХ</a:t>
                      </a:r>
                      <a:endParaRPr lang="ru-RU" sz="175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2 526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2 428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-3,9%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014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возврата организациями субсидий,</a:t>
                      </a:r>
                      <a:r>
                        <a:rPr lang="ru-RU" sz="175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субвенций прошлых лет</a:t>
                      </a:r>
                      <a:endParaRPr lang="ru-RU" sz="175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575,4%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</a:t>
                      </a:r>
                      <a:r>
                        <a:rPr lang="ru-RU" sz="175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краевой бюджет остатков </a:t>
                      </a:r>
                      <a:r>
                        <a:rPr lang="ru-RU" sz="175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субсидий, субвенций и иных МБТ прошлых лет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874,0%</a:t>
                      </a:r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4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-190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-5,1%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7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выпадающих доходов организаций ЖКХ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3 620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3 527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-93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-2,6%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604448" y="0"/>
            <a:ext cx="42927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603432" y="6453336"/>
            <a:ext cx="5405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5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90020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922114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планов по доходам бюджета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в 2020 году,   млн.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2197313"/>
              </p:ext>
            </p:extLst>
          </p:nvPr>
        </p:nvGraphicFramePr>
        <p:xfrm>
          <a:off x="179512" y="908726"/>
          <a:ext cx="8712968" cy="56264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2528"/>
                <a:gridCol w="1440160"/>
                <a:gridCol w="1152128"/>
                <a:gridCol w="1368152"/>
              </a:tblGrid>
              <a:tr h="8040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8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2020г</a:t>
                      </a:r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8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уточненного плана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с территории ЗАТО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1 105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безмезд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др. бюджетов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2 452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2 441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возврата  организациями субсидий, субвенций прошлых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краевой бюджет остатков субсидий, субвенций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иных МТБ прошлых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ДОХОДОВ,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3 553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3 541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т. ч. без учета компенсации выпадающих </a:t>
                      </a:r>
                    </a:p>
                    <a:p>
                      <a:pPr algn="ctr" fontAlgn="b"/>
                      <a:r>
                        <a:rPr lang="ru-RU" sz="18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 организаций ЖКХ</a:t>
                      </a:r>
                      <a:endParaRPr lang="ru-RU" sz="1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3 540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3 527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432" y="0"/>
            <a:ext cx="68356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51912" y="6453336"/>
            <a:ext cx="7920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6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232250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0"/>
            <a:ext cx="8507288" cy="81034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динамика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Железногорск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2019-2020 г.г., млн.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0465556"/>
              </p:ext>
            </p:extLst>
          </p:nvPr>
        </p:nvGraphicFramePr>
        <p:xfrm>
          <a:off x="179513" y="908720"/>
          <a:ext cx="8784975" cy="56925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3992"/>
                <a:gridCol w="1335316"/>
                <a:gridCol w="1265036"/>
                <a:gridCol w="1335316"/>
                <a:gridCol w="1335315"/>
              </a:tblGrid>
              <a:tr h="310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Относ. </a:t>
                      </a:r>
                      <a:r>
                        <a:rPr lang="ru-RU" sz="1900" b="1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и правоохранительная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хозяйство,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-143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-46,0%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</a:t>
                      </a:r>
                    </a:p>
                    <a:p>
                      <a:pPr algn="ctr" fontAlgn="b"/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  ЖКХ</a:t>
                      </a:r>
                      <a:endParaRPr lang="ru-RU" sz="19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-22,9%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1 935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кинематография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-59,4%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</a:t>
                      </a:r>
                      <a:r>
                        <a:rPr lang="ru-RU" sz="1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</a:t>
                      </a:r>
                      <a:endParaRPr lang="ru-RU" sz="1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РАСХОДОВ,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3 805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-278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-7,3%</a:t>
                      </a:r>
                      <a:endParaRPr lang="ru-RU" sz="2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86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9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</a:t>
                      </a:r>
                    </a:p>
                    <a:p>
                      <a:pPr algn="ctr" fontAlgn="b"/>
                      <a:r>
                        <a:rPr lang="ru-RU" sz="19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  ЖКХ</a:t>
                      </a:r>
                      <a:endParaRPr lang="ru-RU" sz="1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3 695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3 514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-180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-4,9%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Рисунок 6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532440" y="44624"/>
            <a:ext cx="50128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8424" y="6453336"/>
            <a:ext cx="10436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7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20316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02824" cy="531440"/>
          </a:xfrm>
        </p:spPr>
        <p:txBody>
          <a:bodyPr>
            <a:normAutofit fontScale="90000"/>
          </a:bodyPr>
          <a:lstStyle/>
          <a:p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планов по  расходам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  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в 2020 году,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0884175"/>
              </p:ext>
            </p:extLst>
          </p:nvPr>
        </p:nvGraphicFramePr>
        <p:xfrm>
          <a:off x="179512" y="836709"/>
          <a:ext cx="8640960" cy="5938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392"/>
                <a:gridCol w="1224136"/>
                <a:gridCol w="1296144"/>
                <a:gridCol w="1296144"/>
                <a:gridCol w="1296144"/>
              </a:tblGrid>
              <a:tr h="7875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endParaRPr lang="ru-RU" sz="16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от уточнен. плана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уточненного плана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3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 деятельность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4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8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организациям ЖКХ</a:t>
                      </a:r>
                      <a:endParaRPr lang="ru-RU" sz="18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97,9%</a:t>
                      </a:r>
                      <a:endParaRPr lang="ru-RU" sz="20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кинематография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2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информации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94,6%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1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000" b="0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3 616</a:t>
                      </a:r>
                      <a:endParaRPr lang="ru-RU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  <a:endParaRPr lang="ru-RU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-89</a:t>
                      </a:r>
                      <a:endParaRPr lang="ru-RU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97,6%</a:t>
                      </a:r>
                      <a:endParaRPr lang="ru-RU" sz="2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4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без учета компенсации  организациям ЖКХ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3 603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3 514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-89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97,5%</a:t>
                      </a:r>
                      <a:endParaRPr lang="ru-RU" sz="24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460432" y="0"/>
            <a:ext cx="683568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8E39A12-5843-4601-B688-80C3638BC7D1}" type="slidenum">
              <a:rPr lang="ru-RU" sz="2500" smtClean="0">
                <a:solidFill>
                  <a:schemeClr val="tx1"/>
                </a:solidFill>
              </a:rPr>
              <a:pPr/>
              <a:t>8</a:t>
            </a:fld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8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общих расходов бюджетов отдельных городских округов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Красноярского края в 2019-2020 г.г., млн. руб.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533773" y="0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72723439"/>
              </p:ext>
            </p:extLst>
          </p:nvPr>
        </p:nvGraphicFramePr>
        <p:xfrm>
          <a:off x="179512" y="908722"/>
          <a:ext cx="8784975" cy="5355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296"/>
                <a:gridCol w="1401478"/>
                <a:gridCol w="1597268"/>
                <a:gridCol w="1669871"/>
                <a:gridCol w="1452062"/>
              </a:tblGrid>
              <a:tr h="32492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городских округов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расходы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64">
                <a:tc vMerge="1"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</a:t>
                      </a:r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Железногорск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3 805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3 528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-278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-7,3%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ЗАТО Зеленогорск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2 572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2 644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Красноярск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34 687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35 464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776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2,2%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Норильск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19 257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19 544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286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Ачинск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3 159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3 514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355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11,2%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Канск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2 519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2 404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-115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-4,6%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23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Лесосибирск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2 191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2 479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13,1%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Минусинск</a:t>
                      </a:r>
                      <a:endParaRPr lang="ru-RU" sz="2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2 540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2 644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4,1%</a:t>
                      </a:r>
                      <a:endParaRPr lang="ru-RU" sz="23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городским округам края</a:t>
                      </a:r>
                      <a:endParaRPr lang="ru-RU" sz="2300" b="1" i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78 155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79 578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1 423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1,8%</a:t>
                      </a:r>
                      <a:endParaRPr lang="ru-RU" sz="2300" b="1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77752">
                <a:tc>
                  <a:txBody>
                    <a:bodyPr/>
                    <a:lstStyle/>
                    <a:p>
                      <a:pPr algn="l" fontAlgn="b"/>
                      <a:r>
                        <a:rPr lang="ru-RU" sz="2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всем </a:t>
                      </a:r>
                      <a:r>
                        <a:rPr lang="ru-RU" sz="2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края</a:t>
                      </a:r>
                      <a:endParaRPr lang="ru-RU" sz="2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143 158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144 763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1 605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1,1%</a:t>
                      </a:r>
                      <a:endParaRPr lang="ru-RU" sz="2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8424" y="6237312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/>
              <a:t>9</a:t>
            </a:r>
            <a:endParaRPr lang="ru-RU" sz="2500" dirty="0"/>
          </a:p>
        </p:txBody>
      </p:sp>
    </p:spTree>
    <p:extLst>
      <p:ext uri="{BB962C8B-B14F-4D97-AF65-F5344CB8AC3E}">
        <p14:creationId xmlns="" xmlns:p14="http://schemas.microsoft.com/office/powerpoint/2010/main" val="380229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7965</TotalTime>
  <Words>1089</Words>
  <Application>Microsoft Office PowerPoint</Application>
  <PresentationFormat>Экран (4:3)</PresentationFormat>
  <Paragraphs>475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ЗАКЛЮЧЕНИЕ Контрольно-ревизионной службы  по результатам внешней проверки отчета  об исполнении бюджета  ЗАТО Железногорск  за 2020 год </vt:lpstr>
      <vt:lpstr> Динамика основных параметров бюджета  ЗАТО Железногорск за период  2015-2020 годов, млн. руб.</vt:lpstr>
      <vt:lpstr> Динамика основных параметров местного бюджета без учета компенсации выпадающих доходов организаций ЖКХ, млн. руб. </vt:lpstr>
      <vt:lpstr> Динамика налоговых и неналоговых доходов бюджетов  отдельных городских округов Красноярского края в 2019-2020 г.г.,  млн. руб. </vt:lpstr>
      <vt:lpstr> Структурная динамика доходов бюджета ЗАТО Железногорск  в 2019-2020 г.г., млн. руб.</vt:lpstr>
      <vt:lpstr>   Анализ исполнения планов по доходам бюджета  ЗАТО Железногорск в 2020 году,   млн. руб.        </vt:lpstr>
      <vt:lpstr>Структурная динамика расходов бюджета  ЗАТО Железногорск в 2019-2020 г.г., млн. руб.                                                                                                                                 </vt:lpstr>
      <vt:lpstr> Анализ исполнения планов по  расходам бюджета     ЗАТО Железногорск в 2020 году,  млн. рублей</vt:lpstr>
      <vt:lpstr> Динамика общих расходов бюджетов отдельных городских округов  Красноярского края в 2019-2020 г.г., млн. руб. </vt:lpstr>
      <vt:lpstr>Слайд 10</vt:lpstr>
    </vt:vector>
  </TitlesOfParts>
  <Company>Совет депутатов ЗАТО г. 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Контрольно-ревизионной службы Совета депутатов по результатам внешней проверки отчета об исполнении бюджета  ЗАТО Железногорск за 2013 год</dc:title>
  <dc:creator>Людмила А. Никитина</dc:creator>
  <cp:lastModifiedBy>Лифанов</cp:lastModifiedBy>
  <cp:revision>540</cp:revision>
  <cp:lastPrinted>2016-05-19T06:29:07Z</cp:lastPrinted>
  <dcterms:created xsi:type="dcterms:W3CDTF">2014-05-22T08:09:12Z</dcterms:created>
  <dcterms:modified xsi:type="dcterms:W3CDTF">2021-05-21T04:38:57Z</dcterms:modified>
</cp:coreProperties>
</file>