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8"/>
  </p:notesMasterIdLst>
  <p:sldIdLst>
    <p:sldId id="256" r:id="rId2"/>
    <p:sldId id="267" r:id="rId3"/>
    <p:sldId id="272" r:id="rId4"/>
    <p:sldId id="274" r:id="rId5"/>
    <p:sldId id="275" r:id="rId6"/>
    <p:sldId id="269" r:id="rId7"/>
    <p:sldId id="259" r:id="rId8"/>
    <p:sldId id="276" r:id="rId9"/>
    <p:sldId id="277" r:id="rId10"/>
    <p:sldId id="278" r:id="rId11"/>
    <p:sldId id="279" r:id="rId12"/>
    <p:sldId id="263" r:id="rId13"/>
    <p:sldId id="270" r:id="rId14"/>
    <p:sldId id="265" r:id="rId15"/>
    <p:sldId id="273" r:id="rId16"/>
    <p:sldId id="271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CC"/>
    <a:srgbClr val="65D7FF"/>
    <a:srgbClr val="B6DDE8"/>
    <a:srgbClr val="89E0FF"/>
    <a:srgbClr val="B6F5F8"/>
    <a:srgbClr val="A9EEF1"/>
    <a:srgbClr val="85E6EB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6" autoAdjust="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Лист1!$B$88:$G$88</c:f>
              <c:numCache>
                <c:formatCode>General</c:formatCode>
                <c:ptCount val="6"/>
                <c:pt idx="0">
                  <c:v>3194</c:v>
                </c:pt>
                <c:pt idx="1">
                  <c:v>3376</c:v>
                </c:pt>
                <c:pt idx="2">
                  <c:v>3571</c:v>
                </c:pt>
                <c:pt idx="3">
                  <c:v>3620</c:v>
                </c:pt>
                <c:pt idx="4">
                  <c:v>3527</c:v>
                </c:pt>
                <c:pt idx="5">
                  <c:v>3837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0-4618-BE76-AFE4C6E7B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21408"/>
        <c:axId val="827395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Расходы</c:v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Лист1!$B$87:$G$87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Лист1!$B$89:$G$89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3169</c:v>
                      </c:pt>
                      <c:pt idx="1">
                        <c:v>3351</c:v>
                      </c:pt>
                      <c:pt idx="2">
                        <c:v>3519</c:v>
                      </c:pt>
                      <c:pt idx="3">
                        <c:v>3695</c:v>
                      </c:pt>
                      <c:pt idx="4">
                        <c:v>3514</c:v>
                      </c:pt>
                      <c:pt idx="5">
                        <c:v>3828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940-4618-BE76-AFE4C6E7BDC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v>Инфляция</c:v>
          </c:tx>
          <c:spPr>
            <a:ln w="444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Лист1!$B$91:$G$91</c:f>
              <c:numCache>
                <c:formatCode>0</c:formatCode>
                <c:ptCount val="6"/>
                <c:pt idx="0" formatCode="General">
                  <c:v>3194</c:v>
                </c:pt>
                <c:pt idx="1">
                  <c:v>3273.8500000000004</c:v>
                </c:pt>
                <c:pt idx="2">
                  <c:v>3414.6255499999997</c:v>
                </c:pt>
                <c:pt idx="3">
                  <c:v>3517.0643165000001</c:v>
                </c:pt>
                <c:pt idx="4">
                  <c:v>3689.4004680084995</c:v>
                </c:pt>
                <c:pt idx="5">
                  <c:v>3999.3101073212147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40-4618-BE76-AFE4C6E7B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21408"/>
        <c:axId val="8273958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v>Расходы (инфляция)</c:v>
                </c:tx>
                <c:spPr>
                  <a:ln w="41275" cap="rnd">
                    <a:solidFill>
                      <a:schemeClr val="accent2"/>
                    </a:solidFill>
                    <a:prstDash val="lgDash"/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Лист1!$B$87:$G$87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Лист1!$B$92:$G$92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 formatCode="General">
                        <c:v>3169</c:v>
                      </c:pt>
                      <c:pt idx="1">
                        <c:v>3248.2249999999999</c:v>
                      </c:pt>
                      <c:pt idx="2">
                        <c:v>3387.8986749999995</c:v>
                      </c:pt>
                      <c:pt idx="3">
                        <c:v>3489.5356352499994</c:v>
                      </c:pt>
                      <c:pt idx="4">
                        <c:v>3660.5228813772492</c:v>
                      </c:pt>
                      <c:pt idx="5">
                        <c:v>3968.0068034129386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940-4618-BE76-AFE4C6E7BDCB}"/>
                  </c:ext>
                </c:extLst>
              </c15:ser>
            </c15:filteredLineSeries>
          </c:ext>
        </c:extLst>
      </c:lineChart>
      <c:catAx>
        <c:axId val="8272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2739584"/>
        <c:crosses val="autoZero"/>
        <c:auto val="1"/>
        <c:lblAlgn val="ctr"/>
        <c:lblOffset val="100"/>
        <c:noMultiLvlLbl val="0"/>
      </c:catAx>
      <c:valAx>
        <c:axId val="8273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272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Все МО края, млн. руб.</c:v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Лист1!$B$102:$G$102</c:f>
              <c:numCache>
                <c:formatCode>General</c:formatCode>
                <c:ptCount val="6"/>
                <c:pt idx="0">
                  <c:v>113571</c:v>
                </c:pt>
                <c:pt idx="1">
                  <c:v>117446</c:v>
                </c:pt>
                <c:pt idx="2">
                  <c:v>130584</c:v>
                </c:pt>
                <c:pt idx="3">
                  <c:v>140255</c:v>
                </c:pt>
                <c:pt idx="4">
                  <c:v>145224</c:v>
                </c:pt>
                <c:pt idx="5">
                  <c:v>171943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B-4A9B-B0A8-CCA87E68D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814752"/>
        <c:axId val="507813440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Лист1!$B$104:$G$104</c:f>
              <c:numCache>
                <c:formatCode>General</c:formatCode>
                <c:ptCount val="6"/>
                <c:pt idx="0">
                  <c:v>113571</c:v>
                </c:pt>
                <c:pt idx="1">
                  <c:v>116410.27499999999</c:v>
                </c:pt>
                <c:pt idx="2">
                  <c:v>121415.91682499998</c:v>
                </c:pt>
                <c:pt idx="3">
                  <c:v>125058.39432974998</c:v>
                </c:pt>
                <c:pt idx="4">
                  <c:v>131186.25565190773</c:v>
                </c:pt>
                <c:pt idx="5">
                  <c:v>142205.901126668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8B-4A9B-B0A8-CCA87E68D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814752"/>
        <c:axId val="507813440"/>
      </c:lineChart>
      <c:catAx>
        <c:axId val="5078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7813440"/>
        <c:crosses val="autoZero"/>
        <c:auto val="1"/>
        <c:lblAlgn val="ctr"/>
        <c:lblOffset val="100"/>
        <c:noMultiLvlLbl val="0"/>
      </c:catAx>
      <c:valAx>
        <c:axId val="50781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20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78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Лист1!$B$108:$G$108</c:f>
              <c:numCache>
                <c:formatCode>General</c:formatCode>
                <c:ptCount val="6"/>
                <c:pt idx="0">
                  <c:v>2141</c:v>
                </c:pt>
                <c:pt idx="1">
                  <c:v>2261</c:v>
                </c:pt>
                <c:pt idx="2">
                  <c:v>2345</c:v>
                </c:pt>
                <c:pt idx="3">
                  <c:v>2362</c:v>
                </c:pt>
                <c:pt idx="4">
                  <c:v>2344</c:v>
                </c:pt>
                <c:pt idx="5">
                  <c:v>2540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D-4608-86DB-633F0A50E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675448"/>
        <c:axId val="507676104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Лист1!$B$114:$G$114</c:f>
              <c:numCache>
                <c:formatCode>General</c:formatCode>
                <c:ptCount val="6"/>
                <c:pt idx="0">
                  <c:v>2141</c:v>
                </c:pt>
                <c:pt idx="1">
                  <c:v>2194.5249999999996</c:v>
                </c:pt>
                <c:pt idx="2">
                  <c:v>2288.8895749999992</c:v>
                </c:pt>
                <c:pt idx="3">
                  <c:v>2357.5562622499992</c:v>
                </c:pt>
                <c:pt idx="4">
                  <c:v>2473.0765191002492</c:v>
                </c:pt>
                <c:pt idx="5">
                  <c:v>2680.8149467046705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3D-4608-86DB-633F0A50E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675448"/>
        <c:axId val="507676104"/>
      </c:lineChart>
      <c:catAx>
        <c:axId val="50767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7676104"/>
        <c:crosses val="autoZero"/>
        <c:auto val="1"/>
        <c:lblAlgn val="ctr"/>
        <c:lblOffset val="100"/>
        <c:noMultiLvlLbl val="0"/>
      </c:catAx>
      <c:valAx>
        <c:axId val="50767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b="1" i="0" baseline="0">
                    <a:latin typeface="Times New Roman" panose="02020603050405020304" pitchFamily="18" charset="0"/>
                  </a:rPr>
                  <a:t>Млн</a:t>
                </a:r>
                <a:r>
                  <a:rPr lang="ru-RU" baseline="0">
                    <a:latin typeface="Times New Roman" panose="02020603050405020304" pitchFamily="18" charset="0"/>
                  </a:rPr>
                  <a:t>. </a:t>
                </a:r>
                <a:r>
                  <a:rPr lang="ru-RU" b="1" i="0" baseline="0">
                    <a:latin typeface="Times New Roman" panose="02020603050405020304" pitchFamily="18" charset="0"/>
                  </a:rPr>
                  <a:t>руб</a:t>
                </a:r>
                <a:r>
                  <a:rPr lang="ru-RU" baseline="0">
                    <a:latin typeface="Times New Roman" panose="02020603050405020304" pitchFamily="18" charset="0"/>
                  </a:rPr>
                  <a:t>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767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Лист1!$B$109:$G$109</c:f>
              <c:numCache>
                <c:formatCode>General</c:formatCode>
                <c:ptCount val="6"/>
                <c:pt idx="0">
                  <c:v>1459</c:v>
                </c:pt>
                <c:pt idx="1">
                  <c:v>1525</c:v>
                </c:pt>
                <c:pt idx="2">
                  <c:v>1627</c:v>
                </c:pt>
                <c:pt idx="3">
                  <c:v>1662</c:v>
                </c:pt>
                <c:pt idx="4">
                  <c:v>1827</c:v>
                </c:pt>
                <c:pt idx="5">
                  <c:v>1880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4-4606-B82E-1C7B62596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125192"/>
        <c:axId val="511134048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Лист1!$B$115:$G$115</c:f>
              <c:numCache>
                <c:formatCode>General</c:formatCode>
                <c:ptCount val="6"/>
                <c:pt idx="0">
                  <c:v>1459</c:v>
                </c:pt>
                <c:pt idx="1">
                  <c:v>1495.4749999999999</c:v>
                </c:pt>
                <c:pt idx="2">
                  <c:v>1559.7804249999997</c:v>
                </c:pt>
                <c:pt idx="3">
                  <c:v>1606.5738377499997</c:v>
                </c:pt>
                <c:pt idx="4">
                  <c:v>1685.2959557997497</c:v>
                </c:pt>
                <c:pt idx="5">
                  <c:v>1826.8608160869287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04-4606-B82E-1C7B62596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125192"/>
        <c:axId val="511134048"/>
      </c:lineChart>
      <c:catAx>
        <c:axId val="51112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1134048"/>
        <c:crosses val="autoZero"/>
        <c:auto val="1"/>
        <c:lblAlgn val="ctr"/>
        <c:lblOffset val="100"/>
        <c:noMultiLvlLbl val="0"/>
      </c:catAx>
      <c:valAx>
        <c:axId val="51113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b="1" baseline="0">
                    <a:latin typeface="Times New Roman" panose="02020603050405020304" pitchFamily="18" charset="0"/>
                  </a:rPr>
                  <a:t>Млн. руб</a:t>
                </a:r>
                <a:r>
                  <a:rPr lang="ru-RU" baseline="0">
                    <a:latin typeface="Times New Roman" panose="02020603050405020304" pitchFamily="18" charset="0"/>
                  </a:rPr>
                  <a:t>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112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Лист1!$B$113:$G$113</c:f>
              <c:numCache>
                <c:formatCode>General</c:formatCode>
                <c:ptCount val="6"/>
                <c:pt idx="0">
                  <c:v>71133</c:v>
                </c:pt>
                <c:pt idx="1">
                  <c:v>72358</c:v>
                </c:pt>
                <c:pt idx="2">
                  <c:v>79614</c:v>
                </c:pt>
                <c:pt idx="3">
                  <c:v>87630</c:v>
                </c:pt>
                <c:pt idx="4">
                  <c:v>95294</c:v>
                </c:pt>
                <c:pt idx="5">
                  <c:v>117140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9-4F18-BC03-913B25D07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079928"/>
        <c:axId val="511080584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Лист1!$B$117:$G$117</c:f>
              <c:numCache>
                <c:formatCode>General</c:formatCode>
                <c:ptCount val="6"/>
                <c:pt idx="0">
                  <c:v>71133</c:v>
                </c:pt>
                <c:pt idx="1">
                  <c:v>72911.324999999997</c:v>
                </c:pt>
                <c:pt idx="2">
                  <c:v>76046.511974999987</c:v>
                </c:pt>
                <c:pt idx="3">
                  <c:v>78327.907334249991</c:v>
                </c:pt>
                <c:pt idx="4">
                  <c:v>82165.974793628237</c:v>
                </c:pt>
                <c:pt idx="5">
                  <c:v>89067.916676293011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99-4F18-BC03-913B25D07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079928"/>
        <c:axId val="511080584"/>
      </c:lineChart>
      <c:catAx>
        <c:axId val="51107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1080584"/>
        <c:crosses val="autoZero"/>
        <c:auto val="1"/>
        <c:lblAlgn val="ctr"/>
        <c:lblOffset val="100"/>
        <c:noMultiLvlLbl val="0"/>
      </c:catAx>
      <c:valAx>
        <c:axId val="51108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20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107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Лист1!$B$118:$G$118</c:f>
              <c:numCache>
                <c:formatCode>General</c:formatCode>
                <c:ptCount val="6"/>
                <c:pt idx="0">
                  <c:v>2448</c:v>
                </c:pt>
                <c:pt idx="1">
                  <c:v>2679</c:v>
                </c:pt>
                <c:pt idx="2">
                  <c:v>2766</c:v>
                </c:pt>
                <c:pt idx="3">
                  <c:v>2956</c:v>
                </c:pt>
                <c:pt idx="4">
                  <c:v>3013</c:v>
                </c:pt>
                <c:pt idx="5">
                  <c:v>3214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6-4F9B-81DF-195AB06C0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706720"/>
        <c:axId val="541704752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Лист1!$B$87:$G$87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Лист1!$B$119:$G$119</c:f>
              <c:numCache>
                <c:formatCode>General</c:formatCode>
                <c:ptCount val="6"/>
                <c:pt idx="0">
                  <c:v>2448</c:v>
                </c:pt>
                <c:pt idx="1">
                  <c:v>2509.1999999999998</c:v>
                </c:pt>
                <c:pt idx="2">
                  <c:v>2617.0955999999996</c:v>
                </c:pt>
                <c:pt idx="3">
                  <c:v>2695.6084679999999</c:v>
                </c:pt>
                <c:pt idx="4">
                  <c:v>2827.6932829319999</c:v>
                </c:pt>
                <c:pt idx="5">
                  <c:v>3065.2195186982881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46-4F9B-81DF-195AB06C0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706720"/>
        <c:axId val="541704752"/>
      </c:lineChart>
      <c:catAx>
        <c:axId val="54170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41704752"/>
        <c:crosses val="autoZero"/>
        <c:auto val="1"/>
        <c:lblAlgn val="ctr"/>
        <c:lblOffset val="100"/>
        <c:noMultiLvlLbl val="0"/>
      </c:catAx>
      <c:valAx>
        <c:axId val="54170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4170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7C0BA-EE93-4928-97E4-838814214786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9DFD-B6BE-4E82-A7B6-4520A876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5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DFD-B6BE-4E82-A7B6-4520A876FE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0611-235A-4B86-8A5C-22F579C1E259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164-85F8-47C3-946A-245FA16BDE50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753-BC61-4B6F-A797-32BC23CAADB5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0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3E6F-70B5-42CA-8565-7B0D42C17E98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2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68B-E462-47E3-9845-31AE05D60214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9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7948-E307-49F3-AE72-11B67DFDC3DB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1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F4FC-20B3-4BA4-8C9D-0BFE02A68E02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E4D2-CDF3-429D-BC63-4657C21945D2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7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A3A-A3E3-4201-BCFB-87B8C8D49EE8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4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BE1-0576-40D6-A44B-78C438B70A43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DE90-9F3D-4579-9300-AB81619127AA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0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0951-5232-4C10-BE4D-6DE7D3AEE611}" type="datetime1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332656"/>
            <a:ext cx="8136904" cy="58326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Контрольно-ревизионной службы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внешней проверки отчета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24392" y="116632"/>
            <a:ext cx="78931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85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11686-E705-48D2-9D85-33DCCD95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на исполнение полномочий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МО края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(налоговые, неналоговые, дотации, субсидии)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D3292E-D6C3-EAC9-C890-A121992A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B16D01-5B76-590B-427E-58783FB3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9636" y="5761039"/>
            <a:ext cx="517848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10</a:t>
            </a:fld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D73F5BD-E76D-D1E8-5B1A-65BD8E283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449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04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30A48-9157-678F-8C18-50F0B943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на исполнение полномочий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Северск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(налоговые, неналоговые, дотации, субсидии)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4FB581-9805-C154-CF95-981ABCDA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D70F57-8961-B4A3-2A87-941AA4F1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5661248"/>
            <a:ext cx="517848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11</a:t>
            </a:fld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AEA1007-5A38-65FA-A7DD-45A832825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1668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28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0"/>
            <a:ext cx="8892480" cy="922114"/>
          </a:xfrm>
        </p:spPr>
        <p:txBody>
          <a:bodyPr>
            <a:normAutofit fontScale="90000"/>
          </a:bodyPr>
          <a:lstStyle/>
          <a:p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планов по доходам бюджета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в 2021 году,   млн.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97313"/>
              </p:ext>
            </p:extLst>
          </p:nvPr>
        </p:nvGraphicFramePr>
        <p:xfrm>
          <a:off x="1703512" y="908726"/>
          <a:ext cx="8712968" cy="5533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 доходов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2021г.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уточненного плана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Итого доходов с территории ЗАТО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7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lang="ru-RU" sz="20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безвозмезных</a:t>
                      </a:r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 от других бюджетов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1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 организациями субсидий, субвенций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91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в краевой бюджет остатков субсидий, субвенций и иных МТБ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Рисунок 4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84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064552" y="5994477"/>
            <a:ext cx="792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2250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0"/>
            <a:ext cx="8507288" cy="81034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динамика расходов бюджета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в 2019-2021 г.г., млн.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65556"/>
              </p:ext>
            </p:extLst>
          </p:nvPr>
        </p:nvGraphicFramePr>
        <p:xfrm>
          <a:off x="1703512" y="908721"/>
          <a:ext cx="8784976" cy="5557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0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/ 2020г.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/ 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хозяйство, в т. ч.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664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учета  компенсации  организациям  ЖКХ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1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РАСХОДОВ,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8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9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 ч. без учета компенсации  </a:t>
                      </a:r>
                      <a:r>
                        <a:rPr lang="ru-RU" sz="19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</a:t>
                      </a:r>
                      <a:r>
                        <a:rPr lang="ru-RU" sz="19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ЖКХ</a:t>
                      </a:r>
                      <a:endParaRPr lang="ru-RU" sz="1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Рисунок 6" descr="C:\Documents and Settings\Vinokurova\Рабочий стол\Новый бланк благодарности\Эмблемы города\2.pn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56441" y="44624"/>
            <a:ext cx="5012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088427" y="5982216"/>
            <a:ext cx="1043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3163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902824" cy="531440"/>
          </a:xfrm>
        </p:spPr>
        <p:txBody>
          <a:bodyPr>
            <a:normAutofit fontScale="90000"/>
          </a:bodyPr>
          <a:lstStyle/>
          <a:p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планов по  расходам бюджета   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в 2021 году,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84175"/>
              </p:ext>
            </p:extLst>
          </p:nvPr>
        </p:nvGraphicFramePr>
        <p:xfrm>
          <a:off x="1703512" y="836710"/>
          <a:ext cx="8640960" cy="559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5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2021г.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 от уточнен. плана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уточненного плана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2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84432" y="0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0536" y="5949280"/>
            <a:ext cx="611560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14</a:t>
            </a:fld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48680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общих расходов бюджетов отдельных городских округов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Красноярского края в 2019-2021 г.г., млн. руб. </a:t>
            </a:r>
          </a:p>
        </p:txBody>
      </p:sp>
      <p:pic>
        <p:nvPicPr>
          <p:cNvPr id="4" name="Рисунок 3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57774" y="0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23439"/>
              </p:ext>
            </p:extLst>
          </p:nvPr>
        </p:nvGraphicFramePr>
        <p:xfrm>
          <a:off x="1703513" y="908723"/>
          <a:ext cx="8799029" cy="5355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9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2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округов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Изменение2021 / 2020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Изменение2021 / 2019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64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ЗАТО Железногорск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3 805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3 528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3 828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ЗАТО Зеленогорск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2 644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2 872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Красноярск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34 687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35 464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41 940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Норильск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19 257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19 544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Ачинск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3 514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3 904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Лесосибирск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2 836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Минусинск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2 644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300" b="0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029</a:t>
                      </a:r>
                      <a:endParaRPr lang="ru-RU" sz="2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городским округам края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78 155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92 866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7752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МО края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143 158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144 763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166 038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36560" y="5787004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0229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878682" y="0"/>
            <a:ext cx="78931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672" y="188641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500" b="1" u="sng" dirty="0"/>
              <a:t> ОСНОВНЫЕ ВЫВОДЫ И ПРЕДЛОЖЕНИЯ 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920536" y="5517232"/>
            <a:ext cx="583166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16</a:t>
            </a:fld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528" y="98072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  <a:defRPr/>
            </a:pPr>
            <a:r>
              <a:rPr lang="ru-RU" sz="2400" b="1" i="1" dirty="0"/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объемы доходов и расходов местного бюджета  не обеспечили в 2021 году реального развития бюджетной сферы ЗАТО Железногорск.</a:t>
            </a:r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sz="2400" b="1" i="1" dirty="0"/>
              <a:t>  </a:t>
            </a:r>
            <a:r>
              <a:rPr lang="ru-RU" sz="2400" i="1" dirty="0"/>
              <a:t>Приоритетно в отчетном периоде финансировались отрасли ЖКХ, охраны окружающей среды, физической культуры и спорта, поддержки малого и среднего предпринимательства.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03512" y="3645025"/>
            <a:ext cx="871296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v"/>
              <a:defRPr/>
            </a:pPr>
            <a:r>
              <a:rPr lang="ru-RU" sz="2500" b="1" i="1" dirty="0"/>
              <a:t> 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об исполнении местного бюджета за 2021 год рекомендуется Контрольно-ревизионной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службой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утверждению. 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75520" y="4797153"/>
            <a:ext cx="86409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400" dirty="0"/>
              <a:t>  </a:t>
            </a:r>
            <a:r>
              <a:rPr lang="ru-RU" sz="2500" i="1" dirty="0"/>
              <a:t>Основной задачей ОМСУ остается деятельность по оптимизации бюджетных расходов и привлечению дополнительных средств из вышестоящих бюджетов.</a:t>
            </a:r>
          </a:p>
        </p:txBody>
      </p:sp>
    </p:spTree>
    <p:extLst>
      <p:ext uri="{BB962C8B-B14F-4D97-AF65-F5344CB8AC3E}">
        <p14:creationId xmlns:p14="http://schemas.microsoft.com/office/powerpoint/2010/main" val="46194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388424" cy="548680"/>
          </a:xfrm>
        </p:spPr>
        <p:txBody>
          <a:bodyPr>
            <a:noAutofit/>
          </a:bodyPr>
          <a:lstStyle/>
          <a:p>
            <a:br>
              <a:rPr lang="ru-RU" sz="3000" dirty="0"/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параметров бюджета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за период  2016-2021 годов, млн.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536965"/>
              </p:ext>
            </p:extLst>
          </p:nvPr>
        </p:nvGraphicFramePr>
        <p:xfrm>
          <a:off x="1883024" y="1052737"/>
          <a:ext cx="8700095" cy="5470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7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0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05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9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0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405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93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360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360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Инфляция в РФ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12425" y="0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08568" y="6093296"/>
            <a:ext cx="6480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287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388424" cy="548680"/>
          </a:xfrm>
        </p:spPr>
        <p:txBody>
          <a:bodyPr>
            <a:noAutofit/>
          </a:bodyPr>
          <a:lstStyle/>
          <a:p>
            <a:br>
              <a:rPr lang="ru-RU" sz="3000" dirty="0"/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параметров местного бюджета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компенсации выпадающих доходов организаций ЖКХ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млн.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536965"/>
              </p:ext>
            </p:extLst>
          </p:nvPr>
        </p:nvGraphicFramePr>
        <p:xfrm>
          <a:off x="1775520" y="1052737"/>
          <a:ext cx="8640960" cy="508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3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9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3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3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9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3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53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9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95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95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Инфляция в РФ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4,3%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12425" y="0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992544" y="5805264"/>
            <a:ext cx="6480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287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5659E-E629-48F1-5934-4B3C004B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компенсации выпадающих доходов организаций ЖКХ)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BA156-A1FB-EEB7-E7F3-8DE5AC5D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E0C4E-8F58-C031-C2ED-72D0E36B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5661248"/>
            <a:ext cx="517848" cy="365125"/>
          </a:xfrm>
        </p:spPr>
        <p:txBody>
          <a:bodyPr/>
          <a:lstStyle/>
          <a:p>
            <a:r>
              <a:rPr lang="ru-RU" sz="25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64646F1-C478-1042-0A5D-05194312C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484784"/>
              </p:ext>
            </p:extLst>
          </p:nvPr>
        </p:nvGraphicFramePr>
        <p:xfrm>
          <a:off x="1995019" y="15473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C52A954E-4DC2-C6D0-6128-9D4D0D6F5537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24392" y="160025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96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EB73B-A4A7-6E7E-2E78-07FEF028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бюджетных доходов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МО края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компенсации выпадающих доходов организаций ЖКХ)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FC9650-9419-13AA-6CA0-CFC7647C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D0FB3D-E062-31DE-98B0-9D1F0083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5733256"/>
            <a:ext cx="373832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5</a:t>
            </a:fld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C6C202-36C6-2C4A-FE9F-4B7FE5A50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419669"/>
              </p:ext>
            </p:extLst>
          </p:nvPr>
        </p:nvGraphicFramePr>
        <p:xfrm>
          <a:off x="2008813" y="16288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34ED55AF-134F-4057-79B2-10C39491D14F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24392" y="160025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3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48680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бюджетов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городских округов Красноярского края в 2019-2021 г.г.,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pic>
        <p:nvPicPr>
          <p:cNvPr id="4" name="Рисунок 3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57774" y="0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23439"/>
              </p:ext>
            </p:extLst>
          </p:nvPr>
        </p:nvGraphicFramePr>
        <p:xfrm>
          <a:off x="1631505" y="908723"/>
          <a:ext cx="8856983" cy="5499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9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2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округов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 с территории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2021 /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2021 / 2019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49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ЗАТО Железногорск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ЗАТО Зеленогорск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Красноярск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16 330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Норильск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9 533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12 452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19 501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Ачинск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Лесосибирск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Минусинск</a:t>
                      </a:r>
                      <a:endParaRPr lang="ru-RU" sz="2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городским округам края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30 926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51 140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7752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МО края</a:t>
                      </a:r>
                      <a:endParaRPr lang="ru-RU" sz="2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42 711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69 556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36560" y="6021288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0229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91544" y="-171400"/>
            <a:ext cx="7920880" cy="720080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динамика доходов бюджета ЗАТО Железногорск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2019-2021 г.г., млн. руб.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592172"/>
              </p:ext>
            </p:extLst>
          </p:nvPr>
        </p:nvGraphicFramePr>
        <p:xfrm>
          <a:off x="1775521" y="690178"/>
          <a:ext cx="8712969" cy="6021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 доходов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/ 2020г.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/ 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7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7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8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 с территории ЗАТО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безвозмездных поступлений от других бюджетов,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в</a:t>
                      </a:r>
                      <a:r>
                        <a:rPr lang="ru-RU" sz="1750" b="1" i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 ч. без компенсации выпадающих доходов </a:t>
                      </a:r>
                      <a:r>
                        <a:rPr lang="ru-RU" sz="1750" b="1" i="1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</a:t>
                      </a:r>
                      <a:r>
                        <a:rPr lang="ru-RU" sz="1750" b="1" i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ЖКХ</a:t>
                      </a:r>
                      <a:endParaRPr lang="ru-RU" sz="175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организациями субсидий,</a:t>
                      </a:r>
                      <a:r>
                        <a:rPr lang="ru-RU" sz="175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субвенций прошлых лет</a:t>
                      </a:r>
                      <a:endParaRPr lang="ru-RU" sz="17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4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в краевой бюджет остатков субсидий, субвенций и иных МБТ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-68%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250%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ДОХОДОВ,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4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1" i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 ч. без учета компенсации выпадающих доходов </a:t>
                      </a:r>
                      <a:r>
                        <a:rPr lang="ru-RU" sz="2000" b="1" i="1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</a:t>
                      </a:r>
                      <a:r>
                        <a:rPr lang="ru-RU" sz="2000" b="1" i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ЖКХ</a:t>
                      </a:r>
                      <a:endParaRPr lang="ru-RU" sz="20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Рисунок 4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128449" y="0"/>
            <a:ext cx="429279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36560" y="6234496"/>
            <a:ext cx="5405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0020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C4B87-7C88-8D5A-1CBA-472D840C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на исполнение полномочий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(налоговые, неналоговые, дотации, субсидии)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BD50CB-0320-D186-604A-C6F832DF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DBEBFE-3F7A-C6B3-7B24-EA7718B1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5661248"/>
            <a:ext cx="373832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8</a:t>
            </a:fld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58CFC6D-3BB1-6D29-B958-89E7A3C2B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984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02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F5F26-E2FB-91F4-6D5A-41F6A013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на исполнение полномочий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Зеленогорск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(налоговые, неналоговые, дотации, субсидии)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7C3CF3-380C-FC69-E62F-E4B9DCBC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DD8625-F06B-CF62-3347-0035BEF0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626" y="5661248"/>
            <a:ext cx="373832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9</a:t>
            </a:fld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DD07FB7-ED03-DB4A-789C-D0E18EE83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4217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019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9025</TotalTime>
  <Words>1475</Words>
  <Application>Microsoft Office PowerPoint</Application>
  <PresentationFormat>Широкоэкранный</PresentationFormat>
  <Paragraphs>546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ЗАКЛЮЧЕНИЕ Контрольно-ревизионной службы  по результатам внешней проверки отчета  об исполнении бюджета  ЗАТО Железногорск  за 2021 год </vt:lpstr>
      <vt:lpstr> Динамика основных параметров бюджета  ЗАТО Железногорск за период  2016-2021 годов, млн. руб.</vt:lpstr>
      <vt:lpstr> Динамика основных параметров местного бюджета без учета компенсации выпадающих доходов организаций ЖКХ, млн. руб. </vt:lpstr>
      <vt:lpstr>Динамика доходов бюджета ЗАТО Железногорск  (без компенсации выпадающих доходов организаций ЖКХ)</vt:lpstr>
      <vt:lpstr>Динамика бюджетных доходов всех МО края  (без компенсации выпадающих доходов организаций ЖКХ)</vt:lpstr>
      <vt:lpstr> Динамика налоговых и неналоговых доходов бюджетов  отдельных городских округов Красноярского края в 2019-2021 г.г.,  млн. руб. </vt:lpstr>
      <vt:lpstr> Структурная динамика доходов бюджета ЗАТО Железногорск  в 2019-2021 г.г., млн. руб.</vt:lpstr>
      <vt:lpstr>Динамика доходов на исполнение полномочий ЗАТО Железногорск  (налоговые, неналоговые, дотации, субсидии)</vt:lpstr>
      <vt:lpstr>Динамика доходов на исполнение полномочий ЗАТО Зеленогорск  (налоговые, неналоговые, дотации, субсидии)</vt:lpstr>
      <vt:lpstr>Динамика доходов на исполнение полномочий всех МО края  (налоговые, неналоговые, дотации, субсидии)</vt:lpstr>
      <vt:lpstr>Динамика доходов на исполнение полномочий ЗАТО Северск  (налоговые, неналоговые, дотации, субсидии)</vt:lpstr>
      <vt:lpstr>   Анализ исполнения планов по доходам бюджета  ЗАТО Железногорск в 2021 году,   млн. руб.        </vt:lpstr>
      <vt:lpstr>Структурная динамика расходов бюджета  ЗАТО Железногорск в 2019-2021 г.г., млн. руб.                                                                                                                                 </vt:lpstr>
      <vt:lpstr> Анализ исполнения планов по  расходам бюджета     ЗАТО Железногорск в 2021 году,  млн. рублей</vt:lpstr>
      <vt:lpstr> Динамика общих расходов бюджетов отдельных городских округов  Красноярского края в 2019-2021 г.г., млн. руб. </vt:lpstr>
      <vt:lpstr>Презентация PowerPoint</vt:lpstr>
    </vt:vector>
  </TitlesOfParts>
  <Company>Совет депутатов ЗАТО г. Железногорск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ЗАКЛЮЧЕНИЕ Контрольно-ревизионной службы Совета депутатов по результатам внешней проверки отчета об исполнении бюджета  ЗАТО Железногорск за 2013 год</dc:title>
  <dc:creator>Людмила А. Никитина</dc:creator>
  <cp:lastModifiedBy>Алексей И. Панкрац</cp:lastModifiedBy>
  <cp:revision>645</cp:revision>
  <cp:lastPrinted>2016-05-19T06:29:07Z</cp:lastPrinted>
  <dcterms:created xsi:type="dcterms:W3CDTF">2014-05-22T08:09:12Z</dcterms:created>
  <dcterms:modified xsi:type="dcterms:W3CDTF">2022-05-25T09:53:40Z</dcterms:modified>
</cp:coreProperties>
</file>