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9"/>
  </p:notesMasterIdLst>
  <p:sldIdLst>
    <p:sldId id="256" r:id="rId2"/>
    <p:sldId id="267" r:id="rId3"/>
    <p:sldId id="272" r:id="rId4"/>
    <p:sldId id="274" r:id="rId5"/>
    <p:sldId id="275" r:id="rId6"/>
    <p:sldId id="280" r:id="rId7"/>
    <p:sldId id="281" r:id="rId8"/>
    <p:sldId id="282" r:id="rId9"/>
    <p:sldId id="283" r:id="rId10"/>
    <p:sldId id="259" r:id="rId11"/>
    <p:sldId id="276" r:id="rId12"/>
    <p:sldId id="277" r:id="rId13"/>
    <p:sldId id="278" r:id="rId14"/>
    <p:sldId id="279" r:id="rId15"/>
    <p:sldId id="284" r:id="rId16"/>
    <p:sldId id="291" r:id="rId17"/>
    <p:sldId id="263" r:id="rId18"/>
    <p:sldId id="270" r:id="rId19"/>
    <p:sldId id="265" r:id="rId20"/>
    <p:sldId id="285" r:id="rId21"/>
    <p:sldId id="286" r:id="rId22"/>
    <p:sldId id="287" r:id="rId23"/>
    <p:sldId id="288" r:id="rId24"/>
    <p:sldId id="289" r:id="rId25"/>
    <p:sldId id="290" r:id="rId26"/>
    <p:sldId id="293" r:id="rId27"/>
    <p:sldId id="271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00"/>
    <a:srgbClr val="FFCC66"/>
    <a:srgbClr val="FF9900"/>
    <a:srgbClr val="FFCCCC"/>
    <a:srgbClr val="65D7FF"/>
    <a:srgbClr val="B6DDE8"/>
    <a:srgbClr val="89E0FF"/>
    <a:srgbClr val="B6F5F8"/>
    <a:srgbClr val="A9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9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Лист1!$C$3:$H$3</c:f>
              <c:strCache>
                <c:ptCount val="6"/>
                <c:pt idx="0">
                  <c:v>2017г.</c:v>
                </c:pt>
                <c:pt idx="1">
                  <c:v>2018г.</c:v>
                </c:pt>
                <c:pt idx="2">
                  <c:v>2019г.</c:v>
                </c:pt>
                <c:pt idx="3">
                  <c:v>2020г.</c:v>
                </c:pt>
                <c:pt idx="4">
                  <c:v>2021г.</c:v>
                </c:pt>
                <c:pt idx="5">
                  <c:v>2022г.</c:v>
                </c:pt>
              </c:strCache>
            </c:strRef>
          </c:cat>
          <c:val>
            <c:numRef>
              <c:f>Лист1!$C$5:$H$5</c:f>
              <c:numCache>
                <c:formatCode>#,##0</c:formatCode>
                <c:ptCount val="6"/>
                <c:pt idx="0">
                  <c:v>3376</c:v>
                </c:pt>
                <c:pt idx="1">
                  <c:v>3571</c:v>
                </c:pt>
                <c:pt idx="2">
                  <c:v>3620</c:v>
                </c:pt>
                <c:pt idx="3">
                  <c:v>3527</c:v>
                </c:pt>
                <c:pt idx="4">
                  <c:v>3837</c:v>
                </c:pt>
                <c:pt idx="5">
                  <c:v>4417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E-4AEF-80D4-6630F8A38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47360"/>
        <c:axId val="80448896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Лист1!$C$15:$H$15</c:f>
              <c:numCache>
                <c:formatCode>General</c:formatCode>
                <c:ptCount val="6"/>
                <c:pt idx="0" formatCode="#,##0">
                  <c:v>3376</c:v>
                </c:pt>
                <c:pt idx="1">
                  <c:v>3521.1679999999997</c:v>
                </c:pt>
                <c:pt idx="2">
                  <c:v>3626.8030400000002</c:v>
                </c:pt>
                <c:pt idx="3">
                  <c:v>3804.5163889599994</c:v>
                </c:pt>
                <c:pt idx="4">
                  <c:v>4124.09576563264</c:v>
                </c:pt>
                <c:pt idx="5">
                  <c:v>4614.8631617429337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9E-4AEF-80D4-6630F8A38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447360"/>
        <c:axId val="80448896"/>
      </c:lineChart>
      <c:catAx>
        <c:axId val="8044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0448896"/>
        <c:crosses val="autoZero"/>
        <c:auto val="1"/>
        <c:lblAlgn val="ctr"/>
        <c:lblOffset val="100"/>
        <c:noMultiLvlLbl val="0"/>
      </c:catAx>
      <c:valAx>
        <c:axId val="8044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/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044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 i="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Лист1!$B$119:$G$119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Лист1!$B$125:$G$125</c:f>
              <c:numCache>
                <c:formatCode>0</c:formatCode>
                <c:ptCount val="6"/>
                <c:pt idx="0">
                  <c:v>72680.70719999999</c:v>
                </c:pt>
                <c:pt idx="1">
                  <c:v>82386.859500000006</c:v>
                </c:pt>
                <c:pt idx="2">
                  <c:v>88956.626000000004</c:v>
                </c:pt>
                <c:pt idx="3">
                  <c:v>97170.531600000017</c:v>
                </c:pt>
                <c:pt idx="4">
                  <c:v>118789.42279999999</c:v>
                </c:pt>
                <c:pt idx="5">
                  <c:v>133347.10060000001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3-4849-B41F-8FC84CF8E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38496"/>
        <c:axId val="48156672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Лист1!$B$119:$G$119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Лист1!$B$127:$G$127</c:f>
              <c:numCache>
                <c:formatCode>0</c:formatCode>
                <c:ptCount val="6"/>
                <c:pt idx="0">
                  <c:v>72680.70719999999</c:v>
                </c:pt>
                <c:pt idx="1">
                  <c:v>75805.977609599999</c:v>
                </c:pt>
                <c:pt idx="2">
                  <c:v>78080.156937887994</c:v>
                </c:pt>
                <c:pt idx="3">
                  <c:v>81906.084627844495</c:v>
                </c:pt>
                <c:pt idx="4">
                  <c:v>88786.195736583453</c:v>
                </c:pt>
                <c:pt idx="5">
                  <c:v>99351.753029236861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A3-4849-B41F-8FC84CF8E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38496"/>
        <c:axId val="48156672"/>
      </c:lineChart>
      <c:catAx>
        <c:axId val="4813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8156672"/>
        <c:crosses val="autoZero"/>
        <c:auto val="1"/>
        <c:lblAlgn val="ctr"/>
        <c:lblOffset val="100"/>
        <c:noMultiLvlLbl val="0"/>
      </c:catAx>
      <c:valAx>
        <c:axId val="4815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813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0523111694371"/>
          <c:y val="4.5100015179090062E-2"/>
          <c:w val="0.65250865777194522"/>
          <c:h val="0.83880027300267368"/>
        </c:manualLayout>
      </c:layout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Лист1!$B$135:$G$135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Лист1!$B$141:$G$141</c:f>
              <c:numCache>
                <c:formatCode>#,##0_);\(#,##0\)</c:formatCode>
                <c:ptCount val="6"/>
                <c:pt idx="0">
                  <c:v>2738.7781500000001</c:v>
                </c:pt>
                <c:pt idx="1">
                  <c:v>2811.1850300000001</c:v>
                </c:pt>
                <c:pt idx="2">
                  <c:v>3039.0629300000001</c:v>
                </c:pt>
                <c:pt idx="3">
                  <c:v>3094.0769800000003</c:v>
                </c:pt>
                <c:pt idx="4">
                  <c:v>3294.4303299999997</c:v>
                </c:pt>
                <c:pt idx="5">
                  <c:v>3527.3978899999997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2-4A49-A379-9C98D2E1F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253792"/>
        <c:axId val="507255232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Лист1!$B$135:$G$135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Лист1!$B$143:$G$143</c:f>
              <c:numCache>
                <c:formatCode>#,##0</c:formatCode>
                <c:ptCount val="6"/>
                <c:pt idx="0">
                  <c:v>2738.7781500000001</c:v>
                </c:pt>
                <c:pt idx="1">
                  <c:v>2856.5456104499999</c:v>
                </c:pt>
                <c:pt idx="2">
                  <c:v>2942.2419787634999</c:v>
                </c:pt>
                <c:pt idx="3">
                  <c:v>3086.4118357229113</c:v>
                </c:pt>
                <c:pt idx="4">
                  <c:v>3345.6704299236362</c:v>
                </c:pt>
                <c:pt idx="5">
                  <c:v>3743.8052110845488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E2-4A49-A379-9C98D2E1F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253792"/>
        <c:axId val="507255232"/>
      </c:lineChart>
      <c:catAx>
        <c:axId val="50725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7255232"/>
        <c:crosses val="autoZero"/>
        <c:auto val="1"/>
        <c:lblAlgn val="ctr"/>
        <c:lblOffset val="100"/>
        <c:noMultiLvlLbl val="0"/>
      </c:catAx>
      <c:valAx>
        <c:axId val="50725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72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Расходы,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Лист1!$B$103:$G$103</c:f>
              <c:numCache>
                <c:formatCode>#,##0</c:formatCode>
                <c:ptCount val="6"/>
                <c:pt idx="0">
                  <c:v>3351.241</c:v>
                </c:pt>
                <c:pt idx="1">
                  <c:v>3519.2188999999985</c:v>
                </c:pt>
                <c:pt idx="2">
                  <c:v>3694.6001000000001</c:v>
                </c:pt>
                <c:pt idx="3">
                  <c:v>3514.3392000000013</c:v>
                </c:pt>
                <c:pt idx="4">
                  <c:v>3828.3720000000012</c:v>
                </c:pt>
                <c:pt idx="5">
                  <c:v>4316.4186999999993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B-481D-A7F6-28E97A10D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83552"/>
        <c:axId val="50189440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Лист1!$B$109:$G$109</c:f>
              <c:numCache>
                <c:formatCode>#,##0_);\(#,##0\)</c:formatCode>
                <c:ptCount val="6"/>
                <c:pt idx="0">
                  <c:v>3351.241</c:v>
                </c:pt>
                <c:pt idx="1">
                  <c:v>3495.3443630000002</c:v>
                </c:pt>
                <c:pt idx="2">
                  <c:v>3600.2046938899998</c:v>
                </c:pt>
                <c:pt idx="3">
                  <c:v>3776.6147238906096</c:v>
                </c:pt>
                <c:pt idx="4">
                  <c:v>4093.8503606974223</c:v>
                </c:pt>
                <c:pt idx="5">
                  <c:v>4581.0185536204135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B-481D-A7F6-28E97A10D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83552"/>
        <c:axId val="50189440"/>
      </c:lineChart>
      <c:catAx>
        <c:axId val="5018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189440"/>
        <c:crosses val="autoZero"/>
        <c:auto val="1"/>
        <c:lblAlgn val="ctr"/>
        <c:lblOffset val="100"/>
        <c:noMultiLvlLbl val="0"/>
      </c:catAx>
      <c:valAx>
        <c:axId val="5018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18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Расходы,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Лист1!$B$104:$G$104</c:f>
              <c:numCache>
                <c:formatCode>#,##0</c:formatCode>
                <c:ptCount val="6"/>
                <c:pt idx="0">
                  <c:v>2346.0023999999999</c:v>
                </c:pt>
                <c:pt idx="1">
                  <c:v>2485.4489999999987</c:v>
                </c:pt>
                <c:pt idx="2">
                  <c:v>2566.3776000000012</c:v>
                </c:pt>
                <c:pt idx="3">
                  <c:v>2640.2456999999986</c:v>
                </c:pt>
                <c:pt idx="4">
                  <c:v>2870.5321999999996</c:v>
                </c:pt>
                <c:pt idx="5">
                  <c:v>3150.7427999999986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0-461D-A74C-0AD68F793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71968"/>
        <c:axId val="50361472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Лист1!$B$110:$G$110</c:f>
              <c:numCache>
                <c:formatCode>#,##0_);\(#,##0\)</c:formatCode>
                <c:ptCount val="6"/>
                <c:pt idx="0">
                  <c:v>2346.0023999999999</c:v>
                </c:pt>
                <c:pt idx="1">
                  <c:v>2446.8805031999996</c:v>
                </c:pt>
                <c:pt idx="2">
                  <c:v>2520.2869182959998</c:v>
                </c:pt>
                <c:pt idx="3">
                  <c:v>2643.7809772925052</c:v>
                </c:pt>
                <c:pt idx="4">
                  <c:v>2865.8585793850752</c:v>
                </c:pt>
                <c:pt idx="5">
                  <c:v>3206.8957503319002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A0-461D-A74C-0AD68F793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71968"/>
        <c:axId val="50361472"/>
      </c:lineChart>
      <c:catAx>
        <c:axId val="5037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361472"/>
        <c:crosses val="autoZero"/>
        <c:auto val="1"/>
        <c:lblAlgn val="ctr"/>
        <c:lblOffset val="100"/>
        <c:noMultiLvlLbl val="0"/>
      </c:catAx>
      <c:valAx>
        <c:axId val="503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37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Расходы,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Лист1!$B$105:$G$105</c:f>
              <c:numCache>
                <c:formatCode>#,##0</c:formatCode>
                <c:ptCount val="6"/>
                <c:pt idx="0">
                  <c:v>2708.7084999999988</c:v>
                </c:pt>
                <c:pt idx="1">
                  <c:v>2821.7991999999999</c:v>
                </c:pt>
                <c:pt idx="2">
                  <c:v>3129.2651999999998</c:v>
                </c:pt>
                <c:pt idx="3">
                  <c:v>3488.3595000000014</c:v>
                </c:pt>
                <c:pt idx="4">
                  <c:v>3884.0637999999999</c:v>
                </c:pt>
                <c:pt idx="5">
                  <c:v>4848.5280000000002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0C-4A2B-A971-A6535103F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33728"/>
        <c:axId val="50639616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Лист1!$B$111:$G$111</c:f>
              <c:numCache>
                <c:formatCode>#,##0_);\(#,##0\)</c:formatCode>
                <c:ptCount val="6"/>
                <c:pt idx="0">
                  <c:v>2708.7084999999988</c:v>
                </c:pt>
                <c:pt idx="1">
                  <c:v>2825.1829654999983</c:v>
                </c:pt>
                <c:pt idx="2">
                  <c:v>2909.9384544649997</c:v>
                </c:pt>
                <c:pt idx="3">
                  <c:v>3052.525438733785</c:v>
                </c:pt>
                <c:pt idx="4">
                  <c:v>3308.9375755874257</c:v>
                </c:pt>
                <c:pt idx="5">
                  <c:v>3702.7011470823272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0C-4A2B-A971-A6535103F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33728"/>
        <c:axId val="50639616"/>
      </c:lineChart>
      <c:catAx>
        <c:axId val="506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639616"/>
        <c:crosses val="autoZero"/>
        <c:auto val="1"/>
        <c:lblAlgn val="ctr"/>
        <c:lblOffset val="100"/>
        <c:noMultiLvlLbl val="0"/>
      </c:catAx>
      <c:valAx>
        <c:axId val="506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63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Расходы,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Лист1!$B$106:$G$106</c:f>
              <c:numCache>
                <c:formatCode>#,##0</c:formatCode>
                <c:ptCount val="6"/>
                <c:pt idx="0">
                  <c:v>1987.0009</c:v>
                </c:pt>
                <c:pt idx="1">
                  <c:v>2065.6508000000003</c:v>
                </c:pt>
                <c:pt idx="2">
                  <c:v>2440.2464999999988</c:v>
                </c:pt>
                <c:pt idx="3">
                  <c:v>2383.7311000000013</c:v>
                </c:pt>
                <c:pt idx="4">
                  <c:v>2980.4252999999999</c:v>
                </c:pt>
                <c:pt idx="5">
                  <c:v>3236.7858999999985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5-4FF6-9CB7-F776CEDB9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867200"/>
        <c:axId val="50873088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Лист1!$B$112:$G$112</c:f>
              <c:numCache>
                <c:formatCode>#,##0_);\(#,##0\)</c:formatCode>
                <c:ptCount val="6"/>
                <c:pt idx="0">
                  <c:v>1987.0009</c:v>
                </c:pt>
                <c:pt idx="1">
                  <c:v>2072.4419387000012</c:v>
                </c:pt>
                <c:pt idx="2">
                  <c:v>2134.6151968610016</c:v>
                </c:pt>
                <c:pt idx="3">
                  <c:v>2239.2113415071899</c:v>
                </c:pt>
                <c:pt idx="4">
                  <c:v>2427.3050941937927</c:v>
                </c:pt>
                <c:pt idx="5">
                  <c:v>2716.1544004028538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D5-4FF6-9CB7-F776CEDB9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67200"/>
        <c:axId val="50873088"/>
      </c:lineChart>
      <c:catAx>
        <c:axId val="5086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873088"/>
        <c:crosses val="autoZero"/>
        <c:auto val="1"/>
        <c:lblAlgn val="ctr"/>
        <c:lblOffset val="100"/>
        <c:noMultiLvlLbl val="0"/>
      </c:catAx>
      <c:valAx>
        <c:axId val="508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086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Расходы,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Лист1!$B$107:$G$107</c:f>
              <c:numCache>
                <c:formatCode>#,##0_);\(#,##0\)</c:formatCode>
                <c:ptCount val="6"/>
                <c:pt idx="0">
                  <c:v>123135.67700000004</c:v>
                </c:pt>
                <c:pt idx="1">
                  <c:v>134112.3539999999</c:v>
                </c:pt>
                <c:pt idx="2">
                  <c:v>143157.55599999998</c:v>
                </c:pt>
                <c:pt idx="3">
                  <c:v>144762.579</c:v>
                </c:pt>
                <c:pt idx="4">
                  <c:v>166038.40599999999</c:v>
                </c:pt>
                <c:pt idx="5">
                  <c:v>203523.802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D-4330-9F14-4EF72D0CF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79424"/>
        <c:axId val="51093504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Лист1!$B$102:$G$102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Лист1!$B$113:$G$113</c:f>
              <c:numCache>
                <c:formatCode>#,##0_);\(#,##0\)</c:formatCode>
                <c:ptCount val="6"/>
                <c:pt idx="0">
                  <c:v>123135.67700000004</c:v>
                </c:pt>
                <c:pt idx="1">
                  <c:v>128430.511111</c:v>
                </c:pt>
                <c:pt idx="2">
                  <c:v>132283.4264443299</c:v>
                </c:pt>
                <c:pt idx="3">
                  <c:v>138765.31434010214</c:v>
                </c:pt>
                <c:pt idx="4">
                  <c:v>150421.60074467081</c:v>
                </c:pt>
                <c:pt idx="5">
                  <c:v>168321.77123328653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5D-4330-9F14-4EF72D0CF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79424"/>
        <c:axId val="51093504"/>
      </c:lineChart>
      <c:catAx>
        <c:axId val="510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093504"/>
        <c:crosses val="autoZero"/>
        <c:auto val="1"/>
        <c:lblAlgn val="ctr"/>
        <c:lblOffset val="100"/>
        <c:noMultiLvlLbl val="0"/>
      </c:catAx>
      <c:valAx>
        <c:axId val="5109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07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Расходы,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Лист1!$B$163:$G$163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Лист1!$B$164:$G$164</c:f>
              <c:numCache>
                <c:formatCode>#,##0</c:formatCode>
                <c:ptCount val="6"/>
                <c:pt idx="0">
                  <c:v>4077.43372</c:v>
                </c:pt>
                <c:pt idx="1">
                  <c:v>4243.9098700000004</c:v>
                </c:pt>
                <c:pt idx="2">
                  <c:v>4584.0920800000004</c:v>
                </c:pt>
                <c:pt idx="3">
                  <c:v>4701.4689400000007</c:v>
                </c:pt>
                <c:pt idx="4">
                  <c:v>4978.8368699999992</c:v>
                </c:pt>
                <c:pt idx="5">
                  <c:v>5272.7644900000005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F-4E52-A253-CFA9553D3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708528"/>
        <c:axId val="517295592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Лист1!$B$163:$G$163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Лист1!$B$165:$G$165</c:f>
              <c:numCache>
                <c:formatCode>General</c:formatCode>
                <c:ptCount val="6"/>
                <c:pt idx="0" formatCode="#,##0">
                  <c:v>4077.43372</c:v>
                </c:pt>
                <c:pt idx="1">
                  <c:v>4252.7633699600001</c:v>
                </c:pt>
                <c:pt idx="2">
                  <c:v>4380.3462710588001</c:v>
                </c:pt>
                <c:pt idx="3">
                  <c:v>4594.9832383406811</c:v>
                </c:pt>
                <c:pt idx="4">
                  <c:v>4980.9618303612988</c:v>
                </c:pt>
                <c:pt idx="5">
                  <c:v>5573.6962881742929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8F-4E52-A253-CFA9553D3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3708528"/>
        <c:axId val="517295592"/>
      </c:lineChart>
      <c:catAx>
        <c:axId val="51370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7295592"/>
        <c:crosses val="autoZero"/>
        <c:auto val="1"/>
        <c:lblAlgn val="ctr"/>
        <c:lblOffset val="100"/>
        <c:noMultiLvlLbl val="0"/>
      </c:catAx>
      <c:valAx>
        <c:axId val="51729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51370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9744132241603"/>
          <c:y val="5.3518113161773503E-2"/>
          <c:w val="0.5531194019804776"/>
          <c:h val="0.8388002730026739"/>
        </c:manualLayout>
      </c:layout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Лист1!$C$24:$H$24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Лист1!$C$36:$H$36</c:f>
              <c:numCache>
                <c:formatCode>_-* #\ ##0\ _₽_-;\-* #\ ##0\ _₽_-;_-* "-"\ _₽_-;_-@_-</c:formatCode>
                <c:ptCount val="6"/>
                <c:pt idx="0">
                  <c:v>114897.5252</c:v>
                </c:pt>
                <c:pt idx="1">
                  <c:v>127731.548</c:v>
                </c:pt>
                <c:pt idx="2">
                  <c:v>137197.39099999995</c:v>
                </c:pt>
                <c:pt idx="3">
                  <c:v>142145.79800000001</c:v>
                </c:pt>
                <c:pt idx="4">
                  <c:v>168929.9485</c:v>
                </c:pt>
                <c:pt idx="5">
                  <c:v>195089.97739999997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4-4DAC-BB7E-E7ED0687F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52160"/>
        <c:axId val="100653696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Лист1!$C$24:$H$24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Лист1!$C$37:$H$37</c:f>
              <c:numCache>
                <c:formatCode>_-* #\ ##0\ _₽_-;\-* #\ ##0\ _₽_-;_-* "-"\ _₽_-;_-@_-</c:formatCode>
                <c:ptCount val="6"/>
                <c:pt idx="0">
                  <c:v>114897.5252</c:v>
                </c:pt>
                <c:pt idx="1">
                  <c:v>119838.11878359999</c:v>
                </c:pt>
                <c:pt idx="2">
                  <c:v>123433.26234710781</c:v>
                </c:pt>
                <c:pt idx="3">
                  <c:v>129481.49220211597</c:v>
                </c:pt>
                <c:pt idx="4">
                  <c:v>140357.93754709398</c:v>
                </c:pt>
                <c:pt idx="5">
                  <c:v>157060.53211519824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34-4DAC-BB7E-E7ED0687F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652160"/>
        <c:axId val="100653696"/>
      </c:lineChart>
      <c:catAx>
        <c:axId val="10065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0653696"/>
        <c:crosses val="autoZero"/>
        <c:auto val="1"/>
        <c:lblAlgn val="ctr"/>
        <c:lblOffset val="100"/>
        <c:noMultiLvlLbl val="0"/>
      </c:catAx>
      <c:valAx>
        <c:axId val="1006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/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\ ##0\ _₽_-;\-* #\ ##0\ _₽_-;_-* &quot;-&quot;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065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Лист1!$C$65:$H$65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Лист1!$C$66:$H$66</c:f>
              <c:numCache>
                <c:formatCode>#,##0</c:formatCode>
                <c:ptCount val="6"/>
                <c:pt idx="0">
                  <c:v>1013.1880000000012</c:v>
                </c:pt>
                <c:pt idx="1">
                  <c:v>1074.261</c:v>
                </c:pt>
                <c:pt idx="2">
                  <c:v>1094.0042999999998</c:v>
                </c:pt>
                <c:pt idx="3">
                  <c:v>1104.8469</c:v>
                </c:pt>
                <c:pt idx="4">
                  <c:v>1245.1158</c:v>
                </c:pt>
                <c:pt idx="5">
                  <c:v>1473.0676798500001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A-497F-B1F1-20A462FF3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42080"/>
        <c:axId val="104948096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Лист1!$C$65:$H$65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Лист1!$C$77:$H$77</c:f>
              <c:numCache>
                <c:formatCode>0</c:formatCode>
                <c:ptCount val="6"/>
                <c:pt idx="0" formatCode="#,##0">
                  <c:v>1013.1880000000012</c:v>
                </c:pt>
                <c:pt idx="1">
                  <c:v>1056.7550840000001</c:v>
                </c:pt>
                <c:pt idx="2">
                  <c:v>1088.45773652</c:v>
                </c:pt>
                <c:pt idx="3">
                  <c:v>1141.79216560948</c:v>
                </c:pt>
                <c:pt idx="4">
                  <c:v>1237.7027075206763</c:v>
                </c:pt>
                <c:pt idx="5">
                  <c:v>1384.9893297156368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4A-497F-B1F1-20A462FF3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42080"/>
        <c:axId val="104948096"/>
      </c:lineChart>
      <c:catAx>
        <c:axId val="1037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4948096"/>
        <c:crosses val="autoZero"/>
        <c:auto val="1"/>
        <c:lblAlgn val="ctr"/>
        <c:lblOffset val="100"/>
        <c:noMultiLvlLbl val="0"/>
      </c:catAx>
      <c:valAx>
        <c:axId val="10494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aseline="0"/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374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Лист1!$C$65:$H$65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Лист1!$C$67:$H$67</c:f>
              <c:numCache>
                <c:formatCode>#,##0</c:formatCode>
                <c:ptCount val="6"/>
                <c:pt idx="0">
                  <c:v>515.87100000000009</c:v>
                </c:pt>
                <c:pt idx="1">
                  <c:v>559.601</c:v>
                </c:pt>
                <c:pt idx="2">
                  <c:v>558.59340000000054</c:v>
                </c:pt>
                <c:pt idx="3">
                  <c:v>696.72280000000012</c:v>
                </c:pt>
                <c:pt idx="4">
                  <c:v>684.57180000000051</c:v>
                </c:pt>
                <c:pt idx="5">
                  <c:v>729.35408094000002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9-4F82-8848-AB0C5DEA6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39584"/>
        <c:axId val="105165952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Лист1!$C$65:$H$65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Лист1!$C$78:$H$78</c:f>
              <c:numCache>
                <c:formatCode>0</c:formatCode>
                <c:ptCount val="6"/>
                <c:pt idx="0" formatCode="#,##0">
                  <c:v>515.87100000000009</c:v>
                </c:pt>
                <c:pt idx="1">
                  <c:v>538.0534530000001</c:v>
                </c:pt>
                <c:pt idx="2">
                  <c:v>554.19505659000015</c:v>
                </c:pt>
                <c:pt idx="3">
                  <c:v>581.35061436290789</c:v>
                </c:pt>
                <c:pt idx="4">
                  <c:v>630.18406596939667</c:v>
                </c:pt>
                <c:pt idx="5">
                  <c:v>705.17596981975259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99-4F82-8848-AB0C5DEA6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39584"/>
        <c:axId val="105165952"/>
      </c:lineChart>
      <c:catAx>
        <c:axId val="10513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5165952"/>
        <c:crosses val="autoZero"/>
        <c:auto val="1"/>
        <c:lblAlgn val="ctr"/>
        <c:lblOffset val="100"/>
        <c:noMultiLvlLbl val="0"/>
      </c:catAx>
      <c:valAx>
        <c:axId val="10516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51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Лист1!$C$65:$H$65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Лист1!$C$75:$H$75</c:f>
              <c:numCache>
                <c:formatCode>_-* #\ ##0\ _₽_-;\-* #\ ##0\ _₽_-;_-* "-"\ _₽_-;_-@_-</c:formatCode>
                <c:ptCount val="6"/>
                <c:pt idx="0">
                  <c:v>37409.657000000007</c:v>
                </c:pt>
                <c:pt idx="1">
                  <c:v>38996.651000000005</c:v>
                </c:pt>
                <c:pt idx="2">
                  <c:v>42711.246999999996</c:v>
                </c:pt>
                <c:pt idx="3">
                  <c:v>49227.124999999993</c:v>
                </c:pt>
                <c:pt idx="4">
                  <c:v>69556.326000000001</c:v>
                </c:pt>
                <c:pt idx="5">
                  <c:v>72316.09199999999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6-436E-9375-4841365F2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03168"/>
        <c:axId val="115304704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Лист1!$C$65:$H$65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Лист1!$C$79:$H$79</c:f>
              <c:numCache>
                <c:formatCode>0</c:formatCode>
                <c:ptCount val="6"/>
                <c:pt idx="0" formatCode="_-* #\ ##0\ _₽_-;\-* #\ ##0\ _₽_-;_-* &quot;-&quot;\ _₽_-;_-@_-">
                  <c:v>37409.657000000007</c:v>
                </c:pt>
                <c:pt idx="1">
                  <c:v>39018.272251000002</c:v>
                </c:pt>
                <c:pt idx="2">
                  <c:v>40188.820418529998</c:v>
                </c:pt>
                <c:pt idx="3">
                  <c:v>42158.072619038045</c:v>
                </c:pt>
                <c:pt idx="4">
                  <c:v>45699.350719037211</c:v>
                </c:pt>
                <c:pt idx="5">
                  <c:v>51137.573454602585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16-436E-9375-4841365F2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303168"/>
        <c:axId val="115304704"/>
      </c:lineChart>
      <c:catAx>
        <c:axId val="1153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5304704"/>
        <c:crosses val="autoZero"/>
        <c:auto val="1"/>
        <c:lblAlgn val="ctr"/>
        <c:lblOffset val="100"/>
        <c:noMultiLvlLbl val="0"/>
      </c:catAx>
      <c:valAx>
        <c:axId val="11530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\ ##0\ _₽_-;\-* #\ ##0\ _₽_-;_-* &quot;-&quot;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53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Лист1!$B$5:$G$5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Лист1!$B$18:$G$18</c:f>
              <c:numCache>
                <c:formatCode>#,##0_);\(#,##0\)</c:formatCode>
                <c:ptCount val="6"/>
                <c:pt idx="0">
                  <c:v>2265</c:v>
                </c:pt>
                <c:pt idx="1">
                  <c:v>2344</c:v>
                </c:pt>
                <c:pt idx="2">
                  <c:v>2371</c:v>
                </c:pt>
                <c:pt idx="3">
                  <c:v>2351</c:v>
                </c:pt>
                <c:pt idx="4">
                  <c:v>2541</c:v>
                </c:pt>
                <c:pt idx="5">
                  <c:v>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7-4700-B5C9-B6EB6284E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91872"/>
        <c:axId val="47393408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Лист1!$B$5:$G$5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Лист1!$B$22:$G$22</c:f>
              <c:numCache>
                <c:formatCode>General</c:formatCode>
                <c:ptCount val="6"/>
                <c:pt idx="0" formatCode="#,##0_);\(#,##0\)">
                  <c:v>2265</c:v>
                </c:pt>
                <c:pt idx="1">
                  <c:v>2362.3950000000013</c:v>
                </c:pt>
                <c:pt idx="2">
                  <c:v>2433.2668499999977</c:v>
                </c:pt>
                <c:pt idx="3">
                  <c:v>2552.4969256499999</c:v>
                </c:pt>
                <c:pt idx="4">
                  <c:v>2766.9066674045998</c:v>
                </c:pt>
                <c:pt idx="5">
                  <c:v>3096.1685608257449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37-4700-B5C9-B6EB6284E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91872"/>
        <c:axId val="47393408"/>
      </c:lineChart>
      <c:catAx>
        <c:axId val="473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393408"/>
        <c:crosses val="autoZero"/>
        <c:auto val="1"/>
        <c:lblAlgn val="ctr"/>
        <c:lblOffset val="100"/>
        <c:noMultiLvlLbl val="0"/>
      </c:catAx>
      <c:valAx>
        <c:axId val="4739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aseline="0"/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3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Лист1!$B$28:$G$28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Лист1!$B$34:$G$34</c:f>
              <c:numCache>
                <c:formatCode>#,##0_);\(#,##0\)</c:formatCode>
                <c:ptCount val="6"/>
                <c:pt idx="0">
                  <c:v>1524.9590000000001</c:v>
                </c:pt>
                <c:pt idx="1">
                  <c:v>1627.328</c:v>
                </c:pt>
                <c:pt idx="2">
                  <c:v>1664.092920999999</c:v>
                </c:pt>
                <c:pt idx="3">
                  <c:v>1830.5926000000002</c:v>
                </c:pt>
                <c:pt idx="4">
                  <c:v>1882.8703999999998</c:v>
                </c:pt>
                <c:pt idx="5">
                  <c:v>2061.8118609400012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3-4D90-A36F-58FEAD7E4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57632"/>
        <c:axId val="47563520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Лист1!$B$28:$G$28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Лист1!$B$39:$G$39</c:f>
              <c:numCache>
                <c:formatCode>General</c:formatCode>
                <c:ptCount val="6"/>
                <c:pt idx="0" formatCode="#,##0_);\(#,##0\)">
                  <c:v>1524.9590000000001</c:v>
                </c:pt>
                <c:pt idx="1">
                  <c:v>1590.532236999999</c:v>
                </c:pt>
                <c:pt idx="2">
                  <c:v>1638.24820411</c:v>
                </c:pt>
                <c:pt idx="3">
                  <c:v>1718.5223661113898</c:v>
                </c:pt>
                <c:pt idx="4">
                  <c:v>1862.8782448647457</c:v>
                </c:pt>
                <c:pt idx="5">
                  <c:v>2084.5607560036515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13-4D90-A36F-58FEAD7E4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57632"/>
        <c:axId val="47563520"/>
      </c:lineChart>
      <c:catAx>
        <c:axId val="475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563520"/>
        <c:crosses val="autoZero"/>
        <c:auto val="1"/>
        <c:lblAlgn val="ctr"/>
        <c:lblOffset val="100"/>
        <c:noMultiLvlLbl val="0"/>
      </c:catAx>
      <c:valAx>
        <c:axId val="475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55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Лист1!$B$45:$G$45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Лист1!$B$51:$G$51</c:f>
              <c:numCache>
                <c:formatCode>#,##0_);\(#,##0\)</c:formatCode>
                <c:ptCount val="6"/>
                <c:pt idx="0">
                  <c:v>1481.242</c:v>
                </c:pt>
                <c:pt idx="1">
                  <c:v>1559.8939999999998</c:v>
                </c:pt>
                <c:pt idx="2">
                  <c:v>1916.1926168799992</c:v>
                </c:pt>
                <c:pt idx="3">
                  <c:v>1997.8716355899999</c:v>
                </c:pt>
                <c:pt idx="4">
                  <c:v>2407.3161000000023</c:v>
                </c:pt>
                <c:pt idx="5">
                  <c:v>3066.7148991699983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D-411A-B98A-A133752C5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37248"/>
        <c:axId val="47638784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Лист1!$B$45:$G$45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Лист1!$B$56:$G$56</c:f>
              <c:numCache>
                <c:formatCode>General</c:formatCode>
                <c:ptCount val="6"/>
                <c:pt idx="0" formatCode="#,##0_);\(#,##0\)">
                  <c:v>1481.242</c:v>
                </c:pt>
                <c:pt idx="1">
                  <c:v>1544.9354060000001</c:v>
                </c:pt>
                <c:pt idx="2">
                  <c:v>1591.2834681799998</c:v>
                </c:pt>
                <c:pt idx="3">
                  <c:v>1669.2563581208201</c:v>
                </c:pt>
                <c:pt idx="4">
                  <c:v>1809.4738922029678</c:v>
                </c:pt>
                <c:pt idx="5">
                  <c:v>2024.801285375122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FD-411A-B98A-A133752C5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37248"/>
        <c:axId val="47638784"/>
      </c:lineChart>
      <c:catAx>
        <c:axId val="4763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638784"/>
        <c:crosses val="autoZero"/>
        <c:auto val="1"/>
        <c:lblAlgn val="ctr"/>
        <c:lblOffset val="100"/>
        <c:noMultiLvlLbl val="0"/>
      </c:catAx>
      <c:valAx>
        <c:axId val="4763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aseline="0"/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63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Доходы, млн. руб.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Лист1!$B$62:$G$62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Лист1!$B$68:$G$68</c:f>
              <c:numCache>
                <c:formatCode>#,##0_);\(#,##0\)</c:formatCode>
                <c:ptCount val="6"/>
                <c:pt idx="0">
                  <c:v>1153.7434389999992</c:v>
                </c:pt>
                <c:pt idx="1">
                  <c:v>1077.3062999900001</c:v>
                </c:pt>
                <c:pt idx="2">
                  <c:v>1416.6520835499998</c:v>
                </c:pt>
                <c:pt idx="3">
                  <c:v>1342.3491999999999</c:v>
                </c:pt>
                <c:pt idx="4">
                  <c:v>1870.7127</c:v>
                </c:pt>
                <c:pt idx="5">
                  <c:v>1945.4972757100008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9-403E-A039-E85CCFF11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10816"/>
        <c:axId val="47824896"/>
      </c:barChart>
      <c:lineChart>
        <c:grouping val="standard"/>
        <c:varyColors val="0"/>
        <c:ser>
          <c:idx val="1"/>
          <c:order val="1"/>
          <c:tx>
            <c:v>Инфляция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Лист1!$B$62:$G$62</c:f>
              <c:strCache>
                <c:ptCount val="6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Лист1!$B$73:$G$73</c:f>
              <c:numCache>
                <c:formatCode>General</c:formatCode>
                <c:ptCount val="6"/>
                <c:pt idx="0" formatCode="#,##0_);\(#,##0\)">
                  <c:v>1153.7434389999992</c:v>
                </c:pt>
                <c:pt idx="1">
                  <c:v>1203.3544068769982</c:v>
                </c:pt>
                <c:pt idx="2">
                  <c:v>1239.4550390833101</c:v>
                </c:pt>
                <c:pt idx="3">
                  <c:v>1300.1883359983906</c:v>
                </c:pt>
                <c:pt idx="4">
                  <c:v>1409.4041562222571</c:v>
                </c:pt>
                <c:pt idx="5">
                  <c:v>1577.1232508127048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49-403E-A039-E85CCFF11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10816"/>
        <c:axId val="47824896"/>
      </c:lineChart>
      <c:catAx>
        <c:axId val="478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824896"/>
        <c:crosses val="autoZero"/>
        <c:auto val="1"/>
        <c:lblAlgn val="ctr"/>
        <c:lblOffset val="100"/>
        <c:noMultiLvlLbl val="0"/>
      </c:catAx>
      <c:valAx>
        <c:axId val="4782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400" b="1" i="0" baseline="0">
                    <a:latin typeface="Times New Roman" panose="02020603050405020304" pitchFamily="18" charset="0"/>
                  </a:rPr>
                  <a:t>Млн. руб.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781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7C0BA-EE93-4928-97E4-838814214786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D9DFD-B6BE-4E82-A7B6-4520A876F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5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DFD-B6BE-4E82-A7B6-4520A876FE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D9DFD-B6BE-4E82-A7B6-4520A876FE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0611-235A-4B86-8A5C-22F579C1E259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164-85F8-47C3-946A-245FA16BDE50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753-BC61-4B6F-A797-32BC23CAADB5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0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3E6F-70B5-42CA-8565-7B0D42C17E98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2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68B-E462-47E3-9845-31AE05D60214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9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7948-E307-49F3-AE72-11B67DFDC3DB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1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F4FC-20B3-4BA4-8C9D-0BFE02A68E02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E4D2-CDF3-429D-BC63-4657C21945D2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7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A3A-A3E3-4201-BCFB-87B8C8D49EE8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4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BBE1-0576-40D6-A44B-78C438B70A43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DE90-9F3D-4579-9300-AB81619127AA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0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0951-5232-4C10-BE4D-6DE7D3AEE611}" type="datetime1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9A12-5843-4601-B688-80C3638BC7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332656"/>
            <a:ext cx="8136904" cy="5832648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Счетной палаты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внешней проверки отчета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624392" y="116632"/>
            <a:ext cx="78931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85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91544" y="-171400"/>
            <a:ext cx="7920880" cy="720080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динамика бюджетных доходов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2017-2022 г.г., 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36560" y="6234496"/>
            <a:ext cx="5405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10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DF4D770-8C28-2AB3-5438-FA5C4BE75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87523"/>
              </p:ext>
            </p:extLst>
          </p:nvPr>
        </p:nvGraphicFramePr>
        <p:xfrm>
          <a:off x="911424" y="692696"/>
          <a:ext cx="9721078" cy="5803701"/>
        </p:xfrm>
        <a:graphic>
          <a:graphicData uri="http://schemas.openxmlformats.org/drawingml/2006/table">
            <a:tbl>
              <a:tblPr/>
              <a:tblGrid>
                <a:gridCol w="4104455">
                  <a:extLst>
                    <a:ext uri="{9D8B030D-6E8A-4147-A177-3AD203B41FA5}">
                      <a16:colId xmlns:a16="http://schemas.microsoft.com/office/drawing/2014/main" val="306512569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55635059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182027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2215088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03604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687613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89823114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групп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068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474611"/>
                  </a:ext>
                </a:extLst>
              </a:tr>
              <a:tr h="3032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740856"/>
                  </a:ext>
                </a:extLst>
              </a:tr>
              <a:tr h="318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доходов с территории ЗАТО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896485"/>
                  </a:ext>
                </a:extLst>
              </a:tr>
              <a:tr h="265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926218"/>
                  </a:ext>
                </a:extLst>
              </a:tr>
              <a:tr h="265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152076"/>
                  </a:ext>
                </a:extLst>
              </a:tr>
              <a:tr h="265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946179"/>
                  </a:ext>
                </a:extLst>
              </a:tr>
              <a:tr h="265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(МТБ)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196843"/>
                  </a:ext>
                </a:extLst>
              </a:tr>
              <a:tr h="53061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безвозмездных поступлений от других бюджетов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22922"/>
                  </a:ext>
                </a:extLst>
              </a:tr>
              <a:tr h="5306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безвозмездные поступления и д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оходы от возврата учреждениями субсидий прошлых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952869"/>
                  </a:ext>
                </a:extLst>
              </a:tr>
              <a:tr h="5306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 из бюджета остатков субсидий, субвенций, иных МБТ прошлых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789493"/>
                  </a:ext>
                </a:extLst>
              </a:tr>
              <a:tr h="462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87758"/>
                  </a:ext>
                </a:extLst>
              </a:tr>
              <a:tr h="45860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 ч. предназначенных для исполнения полномочий ОМСУ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905648"/>
                  </a:ext>
                </a:extLst>
              </a:tr>
            </a:tbl>
          </a:graphicData>
        </a:graphic>
      </p:graphicFrame>
      <p:pic>
        <p:nvPicPr>
          <p:cNvPr id="9" name="Рисунок 8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9B5C0099-A1B5-D36A-CD80-A8A82F544480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04512" y="40466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20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C4B87-7C88-8D5A-1CBA-472D840C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238928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бюджетных доходов на исполнение полномочий ОМСУ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(налоговые, неналоговые, дотации, субсидии, часть иных МБТ)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BD50CB-0320-D186-604A-C6F832DF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DBEBFE-3F7A-C6B3-7B24-EA7718B1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5661248"/>
            <a:ext cx="576064" cy="365125"/>
          </a:xfrm>
        </p:spPr>
        <p:txBody>
          <a:bodyPr/>
          <a:lstStyle/>
          <a:p>
            <a:r>
              <a:rPr lang="en-US" sz="2500" dirty="0">
                <a:solidFill>
                  <a:schemeClr val="tx1"/>
                </a:solidFill>
              </a:rPr>
              <a:t>11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0FFEFC38-51F2-5F57-6AD3-D0EDCC48854B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903454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5CD5488-7B97-13D1-C0E9-4F9C55F76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62694"/>
              </p:ext>
            </p:extLst>
          </p:nvPr>
        </p:nvGraphicFramePr>
        <p:xfrm>
          <a:off x="1055440" y="1600200"/>
          <a:ext cx="96490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A813DB-567F-197C-2C61-56CFAA6FE8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2184" y="1700808"/>
            <a:ext cx="1024217" cy="63403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A13D6B8-8E78-B0CF-551B-970D89F5B576}"/>
              </a:ext>
            </a:extLst>
          </p:cNvPr>
          <p:cNvSpPr txBox="1">
            <a:spLocks/>
          </p:cNvSpPr>
          <p:nvPr/>
        </p:nvSpPr>
        <p:spPr>
          <a:xfrm>
            <a:off x="7758113" y="2051466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+28%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2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F5F26-E2FB-91F4-6D5A-41F6A013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022904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бюджетных доходов на исполнение полномочий ОМСУ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Зеленогорск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(налоговые, неналоговые, дотации, субсидии, часть иных МБТ)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7C3CF3-380C-FC69-E62F-E4B9DCBC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DD8625-F06B-CF62-3347-0035BEF0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626" y="5661248"/>
            <a:ext cx="506998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12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C75497BF-6292-CC84-FC8C-058E6B3C21D6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903454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29F7F79-0FE8-EA85-3E63-ADCFC666D9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588467"/>
              </p:ext>
            </p:extLst>
          </p:nvPr>
        </p:nvGraphicFramePr>
        <p:xfrm>
          <a:off x="839416" y="1600200"/>
          <a:ext cx="1015312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C8B853-3F8E-D09A-7BC8-0C5DD24DA0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6400" y="1803518"/>
            <a:ext cx="1024217" cy="634039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8163CA8-BE7C-4104-FA3E-E2559BEF5B96}"/>
              </a:ext>
            </a:extLst>
          </p:cNvPr>
          <p:cNvSpPr txBox="1">
            <a:spLocks/>
          </p:cNvSpPr>
          <p:nvPr/>
        </p:nvSpPr>
        <p:spPr>
          <a:xfrm>
            <a:off x="8021138" y="2039082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+35%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1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11686-E705-48D2-9D85-33DCCD95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бюджетных доходов на исполнение полномочий ОМСУ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Ачинска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(налоговые, неналоговые, дотации, субсидии, часть иных МБТ)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D3292E-D6C3-EAC9-C890-A121992A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B16D01-5B76-590B-427E-58783FB3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9636" y="5761039"/>
            <a:ext cx="517848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13</a:t>
            </a:fld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02E9360-FB76-C1F2-2575-25FC9E68E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004138"/>
              </p:ext>
            </p:extLst>
          </p:nvPr>
        </p:nvGraphicFramePr>
        <p:xfrm>
          <a:off x="767408" y="1600200"/>
          <a:ext cx="1013604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0A5543E1-1D6F-8690-A7CD-F462470A1CED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903454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2FD7A1-5530-3779-8B6F-3151C0022C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6200" y="2955299"/>
            <a:ext cx="1024217" cy="63403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FDE1D89-55DA-2AD6-E596-6478DE6F58F7}"/>
              </a:ext>
            </a:extLst>
          </p:cNvPr>
          <p:cNvSpPr txBox="1">
            <a:spLocks/>
          </p:cNvSpPr>
          <p:nvPr/>
        </p:nvSpPr>
        <p:spPr>
          <a:xfrm>
            <a:off x="7896200" y="1879275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+107%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4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30A48-9157-678F-8C18-50F0B943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бюджетных доходов на исполнение полномочий ОМСУ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Канска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(налоговые, неналоговые, дотации, субсидии,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иных МБТ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4FB581-9805-C154-CF95-981ABCDA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D70F57-8961-B4A3-2A87-941AA4F1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2" y="5661248"/>
            <a:ext cx="517848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14</a:t>
            </a:fld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C66A00E-A80E-C6A6-4BE2-015400623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226487"/>
              </p:ext>
            </p:extLst>
          </p:nvPr>
        </p:nvGraphicFramePr>
        <p:xfrm>
          <a:off x="983432" y="1417638"/>
          <a:ext cx="10225136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CB1C42FA-4F3F-CD29-5299-D87652EDCF44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903454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02B04C-2BD3-DEB9-CF4A-158D3051B1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40" y="2604412"/>
            <a:ext cx="1024217" cy="63403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9F1C8ED-BDE8-026B-EEE8-11A00A1D3C08}"/>
              </a:ext>
            </a:extLst>
          </p:cNvPr>
          <p:cNvSpPr txBox="1">
            <a:spLocks/>
          </p:cNvSpPr>
          <p:nvPr/>
        </p:nvSpPr>
        <p:spPr>
          <a:xfrm>
            <a:off x="8256240" y="2064544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+69%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8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82B49-B3D1-DC7D-82E4-AB5703F5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0896" cy="1143000"/>
          </a:xfrm>
        </p:spPr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бюджетных доходов на исполнение полномочий ОМСУ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всех МО края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(налоговые, неналоговые, дотации, субсидии,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иных МБТ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5DB5FF-A9D0-4586-0A11-F972B606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2304" y="6005499"/>
            <a:ext cx="2844800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15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F4214A3B-59E8-A541-6496-AA9A77A20EF7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903454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05EBE91-98A8-EA6D-3F35-C603BD78E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529319"/>
              </p:ext>
            </p:extLst>
          </p:nvPr>
        </p:nvGraphicFramePr>
        <p:xfrm>
          <a:off x="911424" y="1600200"/>
          <a:ext cx="106571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277AC4-A737-4BF8-15F9-281E802CA3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4272" y="2794961"/>
            <a:ext cx="1024217" cy="63403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8A94A7-49B8-2EF7-A48F-AB1B51E77804}"/>
              </a:ext>
            </a:extLst>
          </p:cNvPr>
          <p:cNvSpPr txBox="1">
            <a:spLocks/>
          </p:cNvSpPr>
          <p:nvPr/>
        </p:nvSpPr>
        <p:spPr>
          <a:xfrm>
            <a:off x="8472264" y="1969269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+83%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432AB-88F2-4E47-BBEA-6DD5FF63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02209"/>
            <a:ext cx="10238928" cy="1143000"/>
          </a:xfrm>
        </p:spPr>
        <p:txBody>
          <a:bodyPr>
            <a:norm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бюджетных доходов на исполнение полномочий ОМСУ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Северск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(налоговые, неналоговые, дотации, субсидии,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иных МБТ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ru-RU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DB9DD9-0B88-C36B-1DDC-1B652921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6320" y="6042781"/>
            <a:ext cx="2844800" cy="365125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4D155991-73D4-5348-B748-409421B78D4B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903454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D11EFEA-DB88-53A0-66EB-A4CD2F8DF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84543"/>
              </p:ext>
            </p:extLst>
          </p:nvPr>
        </p:nvGraphicFramePr>
        <p:xfrm>
          <a:off x="609600" y="1600200"/>
          <a:ext cx="105269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D2B1B28-7D1C-7B38-49A6-69C7689428B1}"/>
              </a:ext>
            </a:extLst>
          </p:cNvPr>
          <p:cNvSpPr txBox="1">
            <a:spLocks/>
          </p:cNvSpPr>
          <p:nvPr/>
        </p:nvSpPr>
        <p:spPr>
          <a:xfrm>
            <a:off x="8573380" y="1318457"/>
            <a:ext cx="9069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+37%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E67ACEA-7653-18F4-0534-32F0678E04D0}"/>
              </a:ext>
            </a:extLst>
          </p:cNvPr>
          <p:cNvSpPr txBox="1">
            <a:spLocks/>
          </p:cNvSpPr>
          <p:nvPr/>
        </p:nvSpPr>
        <p:spPr>
          <a:xfrm>
            <a:off x="8573380" y="1756494"/>
            <a:ext cx="9069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+29%</a:t>
            </a:r>
          </a:p>
        </p:txBody>
      </p:sp>
    </p:spTree>
    <p:extLst>
      <p:ext uri="{BB962C8B-B14F-4D97-AF65-F5344CB8AC3E}">
        <p14:creationId xmlns:p14="http://schemas.microsoft.com/office/powerpoint/2010/main" val="280838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0"/>
            <a:ext cx="8892480" cy="922114"/>
          </a:xfrm>
        </p:spPr>
        <p:txBody>
          <a:bodyPr>
            <a:normAutofit fontScale="90000"/>
          </a:bodyPr>
          <a:lstStyle/>
          <a:p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планов по доходам бюджета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году,   млн.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006892"/>
              </p:ext>
            </p:extLst>
          </p:nvPr>
        </p:nvGraphicFramePr>
        <p:xfrm>
          <a:off x="1703512" y="908726"/>
          <a:ext cx="8712968" cy="584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4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 доходов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 г.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уточненного плана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Итого доходов с территории ЗАТО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7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безвозмездных поступлений от других бюджетов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1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91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 организациями субсидий, субвенций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91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в краевой бюджет остатков субсидий, субвенций и иных МТБ прошлых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ДОХОДОВ,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Рисунок 4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84432" y="0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064552" y="5994477"/>
            <a:ext cx="7920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17</a:t>
            </a:r>
          </a:p>
        </p:txBody>
      </p:sp>
      <p:pic>
        <p:nvPicPr>
          <p:cNvPr id="3" name="Рисунок 2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E234AA0C-E535-9741-237C-8A6F267F6F8A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903454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50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0"/>
            <a:ext cx="8507288" cy="81034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и общая динамика бюджетных расходов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2017-2022 г.г., млн.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Documents and Settings\Vinokurova\Рабочий стол\Новый бланк благодарности\Эмблемы города\2.pn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56441" y="44624"/>
            <a:ext cx="5012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088427" y="5982216"/>
            <a:ext cx="1043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18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A4195D-7A2C-A2E3-A06C-BE1C42801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15343"/>
              </p:ext>
            </p:extLst>
          </p:nvPr>
        </p:nvGraphicFramePr>
        <p:xfrm>
          <a:off x="1716981" y="747189"/>
          <a:ext cx="8699499" cy="5812411"/>
        </p:xfrm>
        <a:graphic>
          <a:graphicData uri="http://schemas.openxmlformats.org/drawingml/2006/table">
            <a:tbl>
              <a:tblPr/>
              <a:tblGrid>
                <a:gridCol w="2883970">
                  <a:extLst>
                    <a:ext uri="{9D8B030D-6E8A-4147-A177-3AD203B41FA5}">
                      <a16:colId xmlns:a16="http://schemas.microsoft.com/office/drawing/2014/main" val="1366898122"/>
                    </a:ext>
                  </a:extLst>
                </a:gridCol>
                <a:gridCol w="942287">
                  <a:extLst>
                    <a:ext uri="{9D8B030D-6E8A-4147-A177-3AD203B41FA5}">
                      <a16:colId xmlns:a16="http://schemas.microsoft.com/office/drawing/2014/main" val="1791742214"/>
                    </a:ext>
                  </a:extLst>
                </a:gridCol>
                <a:gridCol w="964496">
                  <a:extLst>
                    <a:ext uri="{9D8B030D-6E8A-4147-A177-3AD203B41FA5}">
                      <a16:colId xmlns:a16="http://schemas.microsoft.com/office/drawing/2014/main" val="3036806074"/>
                    </a:ext>
                  </a:extLst>
                </a:gridCol>
                <a:gridCol w="1002568">
                  <a:extLst>
                    <a:ext uri="{9D8B030D-6E8A-4147-A177-3AD203B41FA5}">
                      <a16:colId xmlns:a16="http://schemas.microsoft.com/office/drawing/2014/main" val="2406524338"/>
                    </a:ext>
                  </a:extLst>
                </a:gridCol>
                <a:gridCol w="951805">
                  <a:extLst>
                    <a:ext uri="{9D8B030D-6E8A-4147-A177-3AD203B41FA5}">
                      <a16:colId xmlns:a16="http://schemas.microsoft.com/office/drawing/2014/main" val="3268519483"/>
                    </a:ext>
                  </a:extLst>
                </a:gridCol>
                <a:gridCol w="1002568">
                  <a:extLst>
                    <a:ext uri="{9D8B030D-6E8A-4147-A177-3AD203B41FA5}">
                      <a16:colId xmlns:a16="http://schemas.microsoft.com/office/drawing/2014/main" val="1267981189"/>
                    </a:ext>
                  </a:extLst>
                </a:gridCol>
                <a:gridCol w="951805">
                  <a:extLst>
                    <a:ext uri="{9D8B030D-6E8A-4147-A177-3AD203B41FA5}">
                      <a16:colId xmlns:a16="http://schemas.microsoft.com/office/drawing/2014/main" val="2241153845"/>
                    </a:ext>
                  </a:extLst>
                </a:gridCol>
              </a:tblGrid>
              <a:tr h="2089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366"/>
                  </a:ext>
                </a:extLst>
              </a:tr>
              <a:tr h="29099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472378"/>
                  </a:ext>
                </a:extLst>
              </a:tr>
              <a:tr h="6111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10392"/>
                  </a:ext>
                </a:extLst>
              </a:tr>
              <a:tr h="259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47"/>
                  </a:ext>
                </a:extLst>
              </a:tr>
              <a:tr h="410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хозяйство,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407833"/>
                  </a:ext>
                </a:extLst>
              </a:tr>
              <a:tr h="61117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 ч. без учета возмещения затрат теплоснабжающих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27034"/>
                  </a:ext>
                </a:extLst>
              </a:tr>
              <a:tr h="259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039986"/>
                  </a:ext>
                </a:extLst>
              </a:tr>
              <a:tr h="259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80773"/>
                  </a:ext>
                </a:extLst>
              </a:tr>
              <a:tr h="259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38685"/>
                  </a:ext>
                </a:extLst>
              </a:tr>
              <a:tr h="259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68313"/>
                  </a:ext>
                </a:extLst>
              </a:tr>
              <a:tr h="259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671288"/>
                  </a:ext>
                </a:extLst>
              </a:tr>
              <a:tr h="29099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06389"/>
                  </a:ext>
                </a:extLst>
              </a:tr>
              <a:tr h="324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02321"/>
                  </a:ext>
                </a:extLst>
              </a:tr>
              <a:tr h="61117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 ч. без учета возмещения затрат теплоснабжающих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64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3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902824" cy="531440"/>
          </a:xfrm>
        </p:spPr>
        <p:txBody>
          <a:bodyPr>
            <a:normAutofit fontScale="90000"/>
          </a:bodyPr>
          <a:lstStyle/>
          <a:p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планов по  расходам бюджета   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84175"/>
              </p:ext>
            </p:extLst>
          </p:nvPr>
        </p:nvGraphicFramePr>
        <p:xfrm>
          <a:off x="1703512" y="836710"/>
          <a:ext cx="8640960" cy="5838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5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2022г.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 от уточнен. плана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уточненного плана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3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84432" y="0"/>
            <a:ext cx="683568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0536" y="5949280"/>
            <a:ext cx="611560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19</a:t>
            </a:fld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4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388424" cy="548680"/>
          </a:xfrm>
        </p:spPr>
        <p:txBody>
          <a:bodyPr>
            <a:noAutofit/>
          </a:bodyPr>
          <a:lstStyle/>
          <a:p>
            <a:br>
              <a:rPr lang="ru-RU" sz="3000" dirty="0"/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параметров местного бюджета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 2017-2022 г.г., млн.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77440"/>
              </p:ext>
            </p:extLst>
          </p:nvPr>
        </p:nvGraphicFramePr>
        <p:xfrm>
          <a:off x="1883024" y="1052737"/>
          <a:ext cx="8700095" cy="5470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75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0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05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93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0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405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93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360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3602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Инфляция в РФ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12425" y="0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208568" y="6093296"/>
            <a:ext cx="6480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2870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3F35F-B04E-9047-EF18-11FCB76E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общих расходов бюджетов отдельных городских округов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Красноярского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края в 2019-2021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млн. руб.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4D73018-ED9D-3864-8B10-0B04977D2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615169"/>
              </p:ext>
            </p:extLst>
          </p:nvPr>
        </p:nvGraphicFramePr>
        <p:xfrm>
          <a:off x="479376" y="1242183"/>
          <a:ext cx="10801201" cy="4307676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val="23434845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93828875"/>
                    </a:ext>
                  </a:extLst>
                </a:gridCol>
                <a:gridCol w="1123609">
                  <a:extLst>
                    <a:ext uri="{9D8B030D-6E8A-4147-A177-3AD203B41FA5}">
                      <a16:colId xmlns:a16="http://schemas.microsoft.com/office/drawing/2014/main" val="1938021276"/>
                    </a:ext>
                  </a:extLst>
                </a:gridCol>
                <a:gridCol w="1244777">
                  <a:extLst>
                    <a:ext uri="{9D8B030D-6E8A-4147-A177-3AD203B41FA5}">
                      <a16:colId xmlns:a16="http://schemas.microsoft.com/office/drawing/2014/main" val="3587458463"/>
                    </a:ext>
                  </a:extLst>
                </a:gridCol>
                <a:gridCol w="1181751">
                  <a:extLst>
                    <a:ext uri="{9D8B030D-6E8A-4147-A177-3AD203B41FA5}">
                      <a16:colId xmlns:a16="http://schemas.microsoft.com/office/drawing/2014/main" val="2751267507"/>
                    </a:ext>
                  </a:extLst>
                </a:gridCol>
                <a:gridCol w="1244777">
                  <a:extLst>
                    <a:ext uri="{9D8B030D-6E8A-4147-A177-3AD203B41FA5}">
                      <a16:colId xmlns:a16="http://schemas.microsoft.com/office/drawing/2014/main" val="2720994497"/>
                    </a:ext>
                  </a:extLst>
                </a:gridCol>
                <a:gridCol w="1181751">
                  <a:extLst>
                    <a:ext uri="{9D8B030D-6E8A-4147-A177-3AD203B41FA5}">
                      <a16:colId xmlns:a16="http://schemas.microsoft.com/office/drawing/2014/main" val="3582216630"/>
                    </a:ext>
                  </a:extLst>
                </a:gridCol>
              </a:tblGrid>
              <a:tr h="708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городских округов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99274"/>
                  </a:ext>
                </a:extLst>
              </a:tr>
              <a:tr h="3587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ЗАТО Железногорск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83692"/>
                  </a:ext>
                </a:extLst>
              </a:tr>
              <a:tr h="3587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ЗАТО Зеленогорск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72579"/>
                  </a:ext>
                </a:extLst>
              </a:tr>
              <a:tr h="3587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Красноярск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34 286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34 687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87072"/>
                  </a:ext>
                </a:extLst>
              </a:tr>
              <a:tr h="3587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Норильск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53853"/>
                  </a:ext>
                </a:extLst>
              </a:tr>
              <a:tr h="3587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Ачинск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23901"/>
                  </a:ext>
                </a:extLst>
              </a:tr>
              <a:tr h="3587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Канск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70468"/>
                  </a:ext>
                </a:extLst>
              </a:tr>
              <a:tr h="3587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Лесосибирск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90892"/>
                  </a:ext>
                </a:extLst>
              </a:tr>
              <a:tr h="35874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Минусинск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437165"/>
                  </a:ext>
                </a:extLst>
              </a:tr>
              <a:tr h="56435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всем МО края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134 112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144 763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505870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BC392-2C5E-06F6-1667-EEC0894F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356351"/>
            <a:ext cx="576064" cy="365125"/>
          </a:xfrm>
        </p:spPr>
        <p:txBody>
          <a:bodyPr/>
          <a:lstStyle/>
          <a:p>
            <a:pPr algn="l"/>
            <a:r>
              <a:rPr lang="ru-RU" sz="2500" dirty="0">
                <a:solidFill>
                  <a:schemeClr val="tx1"/>
                </a:solidFill>
              </a:rPr>
              <a:t>20</a:t>
            </a:r>
          </a:p>
          <a:p>
            <a:endParaRPr lang="ru-RU" dirty="0"/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9D1DF170-615E-BB60-D2EF-330E48F3C941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88488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431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23604-CC49-39F5-24C4-C50007E0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662864" cy="1143000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бюджетных расходов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без возмещения затрат теплоснабжающих организаций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период 2017-2022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млн. руб.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BD0249-A052-EF38-9A6B-8B816AF7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2500" dirty="0">
                <a:solidFill>
                  <a:schemeClr val="tx1"/>
                </a:solidFill>
              </a:rPr>
              <a:t>21</a:t>
            </a:r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F26A6B3B-04A2-2508-4E95-046DF4B04DE7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88488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660F07E-3DEF-78C5-3D14-297F54851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071216"/>
              </p:ext>
            </p:extLst>
          </p:nvPr>
        </p:nvGraphicFramePr>
        <p:xfrm>
          <a:off x="609600" y="1242182"/>
          <a:ext cx="10972800" cy="488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38653C-4B30-BAC1-FF87-84EA2A79C0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44272" y="1242182"/>
            <a:ext cx="1024217" cy="63403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826CA1-E318-1907-1A80-70CD3FD1A553}"/>
              </a:ext>
            </a:extLst>
          </p:cNvPr>
          <p:cNvSpPr txBox="1">
            <a:spLocks/>
          </p:cNvSpPr>
          <p:nvPr/>
        </p:nvSpPr>
        <p:spPr>
          <a:xfrm>
            <a:off x="8544272" y="1645366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+29%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15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37214-D996-5823-D94D-0E98573D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бюджетных расходов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ЗАТО Зеленогорск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без возмещения затрат теплоснабжающих организаций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период 2017-2022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млн. руб.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9F8580-A7DD-85DA-0E7C-8363F84C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4312" y="6218237"/>
            <a:ext cx="2844800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22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0CCB4A94-114D-E083-AE6C-4F9AE81916AE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88488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8C79BB6-DA10-7CAD-8616-D8861B1100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8AC2F-6AF6-CD8D-C7E3-F5C51F6954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6280" y="1508126"/>
            <a:ext cx="1024217" cy="63403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B22C70E-4C9B-720E-29D4-9EFDC8D5BD58}"/>
              </a:ext>
            </a:extLst>
          </p:cNvPr>
          <p:cNvSpPr txBox="1">
            <a:spLocks/>
          </p:cNvSpPr>
          <p:nvPr/>
        </p:nvSpPr>
        <p:spPr>
          <a:xfrm>
            <a:off x="8618593" y="1789727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+34%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00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293AF-8F50-9EA2-8E68-7BAB088DE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бюджетных расходов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Ачинска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без возмещения затрат теплоснабжающих организаций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период 2017-2022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млн. руб.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47446-780F-9B01-7F89-78ADACB7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23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7D3FF458-84D6-EBCF-65E0-E7136E2DE51B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88488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9B506ED-BCAB-B43D-E067-2EC3D6C22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317526"/>
              </p:ext>
            </p:extLst>
          </p:nvPr>
        </p:nvGraphicFramePr>
        <p:xfrm>
          <a:off x="1093285" y="1247191"/>
          <a:ext cx="10489115" cy="5160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1D8FF5-018E-5E1C-3095-5BDECC926B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6280" y="2636912"/>
            <a:ext cx="1024217" cy="63403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A310DD5-5C71-8712-C89B-B853473DD2AE}"/>
              </a:ext>
            </a:extLst>
          </p:cNvPr>
          <p:cNvSpPr txBox="1">
            <a:spLocks/>
          </p:cNvSpPr>
          <p:nvPr/>
        </p:nvSpPr>
        <p:spPr>
          <a:xfrm>
            <a:off x="8616280" y="1924867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+79%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36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15A6D-D36C-CB24-AEBE-D94A86AE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бюджетных расходов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нска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без возмещения затрат теплоснабжающих организаций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период 2017-2022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млн. руб.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4215CB-5B1E-3D96-BAA5-5F925BB2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24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46CB4558-7130-7D92-9241-6E249D5C6767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88488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872B047-7D14-1E71-6C4A-02EF4D14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387834"/>
              </p:ext>
            </p:extLst>
          </p:nvPr>
        </p:nvGraphicFramePr>
        <p:xfrm>
          <a:off x="609600" y="1242182"/>
          <a:ext cx="10972800" cy="488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0684F5-9DBC-74A4-FE50-6ED84C3E1E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6280" y="1753360"/>
            <a:ext cx="1024217" cy="63403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EDF7B37-8BC8-2B71-406A-4F5EEA3627EA}"/>
              </a:ext>
            </a:extLst>
          </p:cNvPr>
          <p:cNvSpPr txBox="1">
            <a:spLocks/>
          </p:cNvSpPr>
          <p:nvPr/>
        </p:nvSpPr>
        <p:spPr>
          <a:xfrm>
            <a:off x="8616280" y="1309177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+63%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90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7C850-C776-E97F-B063-456F6ADB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бюджетных расходов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МО края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без возмещения затрат теплоснабжающих организаций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период 2017-2022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млн. руб.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5D39E5-2F13-02B0-DBFB-B015CFD5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25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6ABF5C56-6A82-C4EB-EE67-086511ABE094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88488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8DEDA78-CA21-4CC3-F806-4A111A068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73025"/>
              </p:ext>
            </p:extLst>
          </p:nvPr>
        </p:nvGraphicFramePr>
        <p:xfrm>
          <a:off x="609600" y="1340768"/>
          <a:ext cx="109728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ED2CC1-CFC1-1A3F-27F5-304E717CC2B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6280" y="2348880"/>
            <a:ext cx="1024217" cy="63403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167D72B-1023-C869-0FAA-ACD20BB17EE8}"/>
              </a:ext>
            </a:extLst>
          </p:cNvPr>
          <p:cNvSpPr txBox="1">
            <a:spLocks/>
          </p:cNvSpPr>
          <p:nvPr/>
        </p:nvSpPr>
        <p:spPr>
          <a:xfrm>
            <a:off x="8613304" y="1841567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+69%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79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D0F0E-145D-6864-2435-FFEFA7E8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бюджетных расходов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Северск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без возмещения затрат теплоснабжающих организаций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период 2017-2022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., млн. руб.</a:t>
            </a:r>
            <a:endParaRPr lang="ru-RU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7908FC-402B-5BE8-5E73-23635396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z="2500" smtClean="0">
                <a:solidFill>
                  <a:schemeClr val="tx1"/>
                </a:solidFill>
              </a:rPr>
              <a:pPr/>
              <a:t>26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49A3AF5A-F325-1999-8D3D-A76EECC843C8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88488" y="45009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DFA8D88-758A-3BF1-704A-62ED999003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4677228-ACB5-391D-6FCB-1DADDD2C11DC}"/>
              </a:ext>
            </a:extLst>
          </p:cNvPr>
          <p:cNvSpPr txBox="1">
            <a:spLocks/>
          </p:cNvSpPr>
          <p:nvPr/>
        </p:nvSpPr>
        <p:spPr>
          <a:xfrm>
            <a:off x="8472264" y="1417638"/>
            <a:ext cx="8640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+37%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82AA164-575A-C3D5-DCAF-8467D3355C14}"/>
              </a:ext>
            </a:extLst>
          </p:cNvPr>
          <p:cNvSpPr txBox="1">
            <a:spLocks/>
          </p:cNvSpPr>
          <p:nvPr/>
        </p:nvSpPr>
        <p:spPr>
          <a:xfrm>
            <a:off x="8472264" y="1772816"/>
            <a:ext cx="86409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+29%</a:t>
            </a:r>
          </a:p>
        </p:txBody>
      </p:sp>
    </p:spTree>
    <p:extLst>
      <p:ext uri="{BB962C8B-B14F-4D97-AF65-F5344CB8AC3E}">
        <p14:creationId xmlns:p14="http://schemas.microsoft.com/office/powerpoint/2010/main" val="211359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Vinokurova\Рабочий стол\Новый бланк благодарности\Эмблемы города\2.pn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104023" y="75303"/>
            <a:ext cx="789319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672" y="188641"/>
            <a:ext cx="597666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500" b="1" u="sng" dirty="0"/>
              <a:t> ОСНОВНЫЕ ВЫВОДЫ И ПРЕДЛОЖЕНИЯ 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920536" y="5517232"/>
            <a:ext cx="583166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27</a:t>
            </a:fld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528" y="98072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i="1" dirty="0"/>
              <a:t>    </a:t>
            </a:r>
            <a:endParaRPr lang="ru-RU" sz="24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75520" y="4797153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/>
              <a:t>  </a:t>
            </a:r>
            <a:endParaRPr lang="ru-RU" sz="25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E1528-1171-97CF-1D8A-26E932AA0628}"/>
              </a:ext>
            </a:extLst>
          </p:cNvPr>
          <p:cNvSpPr txBox="1"/>
          <p:nvPr/>
        </p:nvSpPr>
        <p:spPr>
          <a:xfrm>
            <a:off x="688298" y="753563"/>
            <a:ext cx="102312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2022 году произошло увеличение роста доходной и расходной частей местного бюджета с превышением уровня официальной инфляции.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Однако это не позволило в целом по итогам прошедшего пятилетия обеспечить реального развития бюджетной сферы ЗАТО Железногорск.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Приоритетное финансирование в отчетном периоде получили программные направления, связанные с формированием городской среды, развитием транспортной системы, образованием и работой с молодежью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A5BF9-CCD1-7BB3-0220-9394851E2C20}"/>
              </a:ext>
            </a:extLst>
          </p:cNvPr>
          <p:cNvSpPr txBox="1"/>
          <p:nvPr/>
        </p:nvSpPr>
        <p:spPr>
          <a:xfrm>
            <a:off x="551384" y="3940419"/>
            <a:ext cx="104839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0" algn="just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результатам внешней проверки о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тчет об исполнении местного бюджета за 2022 год рекомендуется Счетной палатой к утверждению. 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759416-5633-45C6-BA8D-22775195AE71}"/>
              </a:ext>
            </a:extLst>
          </p:cNvPr>
          <p:cNvSpPr txBox="1"/>
          <p:nvPr/>
        </p:nvSpPr>
        <p:spPr>
          <a:xfrm>
            <a:off x="688299" y="4857942"/>
            <a:ext cx="1023124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Основной задачей ОМСУ является осуществление результативной работы по привлечению дополнительных средств из краевого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46194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388424" cy="548680"/>
          </a:xfrm>
        </p:spPr>
        <p:txBody>
          <a:bodyPr>
            <a:noAutofit/>
          </a:bodyPr>
          <a:lstStyle/>
          <a:p>
            <a:br>
              <a:rPr lang="ru-RU" sz="3000" dirty="0"/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параметров местного бюджета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возмещения затрат теплоснабжающих организаций,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536965"/>
              </p:ext>
            </p:extLst>
          </p:nvPr>
        </p:nvGraphicFramePr>
        <p:xfrm>
          <a:off x="1775520" y="1052737"/>
          <a:ext cx="8640960" cy="508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3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9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3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3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9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3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534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29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95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 </a:t>
                      </a:r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6950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Инфляция в РФ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 descr="C:\Documents and Settings\Vinokurova\Рабочий стол\Новый бланк благодарности\Эмблемы города\2.png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12425" y="0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992544" y="5805264"/>
            <a:ext cx="6480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287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5659E-E629-48F1-5934-4B3C004B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бюджетных доходов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Железногорск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 2017-2022 г.г.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возмещения затрат теплоснабжающих организаций)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BA156-A1FB-EEB7-E7F3-8DE5AC5D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E0C4E-8F58-C031-C2ED-72D0E36B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861" y="5661248"/>
            <a:ext cx="541531" cy="365125"/>
          </a:xfrm>
        </p:spPr>
        <p:txBody>
          <a:bodyPr/>
          <a:lstStyle/>
          <a:p>
            <a:r>
              <a:rPr lang="ru-RU" sz="25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7" name="Рисунок 6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C52A954E-4DC2-C6D0-6128-9D4D0D6F5537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213285" y="274638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E5731C45-FE54-FAC5-2AAF-B890441CE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178972"/>
              </p:ext>
            </p:extLst>
          </p:nvPr>
        </p:nvGraphicFramePr>
        <p:xfrm>
          <a:off x="1415480" y="1600200"/>
          <a:ext cx="94330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09FBDE-AF99-1C66-4859-F5B74E3020AD}"/>
              </a:ext>
            </a:extLst>
          </p:cNvPr>
          <p:cNvSpPr txBox="1">
            <a:spLocks/>
          </p:cNvSpPr>
          <p:nvPr/>
        </p:nvSpPr>
        <p:spPr>
          <a:xfrm>
            <a:off x="7824192" y="1581875"/>
            <a:ext cx="102190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+37%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9829E24-2479-1AE5-3A91-2C2FAFC41AB9}"/>
              </a:ext>
            </a:extLst>
          </p:cNvPr>
          <p:cNvSpPr txBox="1">
            <a:spLocks/>
          </p:cNvSpPr>
          <p:nvPr/>
        </p:nvSpPr>
        <p:spPr>
          <a:xfrm>
            <a:off x="7824192" y="1898167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+31%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6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EB73B-A4A7-6E7E-2E78-07FEF028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бюджетных доходов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МО края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 2017-2022 г.г.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возмещения затрат теплоснабжающих организаций)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FC9650-9419-13AA-6CA0-CFC7647C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D0FB3D-E062-31DE-98B0-9D1F0083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5733256"/>
            <a:ext cx="373832" cy="365125"/>
          </a:xfrm>
        </p:spPr>
        <p:txBody>
          <a:bodyPr/>
          <a:lstStyle/>
          <a:p>
            <a:fld id="{B8E39A12-5843-4601-B688-80C3638BC7D1}" type="slidenum">
              <a:rPr lang="ru-RU" sz="2500">
                <a:solidFill>
                  <a:schemeClr val="tx1"/>
                </a:solidFill>
              </a:rPr>
              <a:pPr/>
              <a:t>5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34ED55AF-134F-4057-79B2-10C39491D14F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6098" y="169652"/>
            <a:ext cx="7555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FA87DAF7-5DE7-5CBA-3DB1-0D6B4C24E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591654"/>
              </p:ext>
            </p:extLst>
          </p:nvPr>
        </p:nvGraphicFramePr>
        <p:xfrm>
          <a:off x="911424" y="1600200"/>
          <a:ext cx="98650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B62212-4415-646C-45A2-DA4EA7A7B6E4}"/>
              </a:ext>
            </a:extLst>
          </p:cNvPr>
          <p:cNvSpPr txBox="1">
            <a:spLocks/>
          </p:cNvSpPr>
          <p:nvPr/>
        </p:nvSpPr>
        <p:spPr>
          <a:xfrm>
            <a:off x="7032104" y="3284984"/>
            <a:ext cx="589856" cy="45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75317F7-2A4A-577F-CCF6-3E693B8134ED}"/>
              </a:ext>
            </a:extLst>
          </p:cNvPr>
          <p:cNvSpPr txBox="1">
            <a:spLocks/>
          </p:cNvSpPr>
          <p:nvPr/>
        </p:nvSpPr>
        <p:spPr>
          <a:xfrm>
            <a:off x="7824192" y="2420888"/>
            <a:ext cx="864096" cy="45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+70%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F1A2954-6F38-415B-FC02-0BDF4057C0D0}"/>
              </a:ext>
            </a:extLst>
          </p:cNvPr>
          <p:cNvSpPr txBox="1">
            <a:spLocks/>
          </p:cNvSpPr>
          <p:nvPr/>
        </p:nvSpPr>
        <p:spPr>
          <a:xfrm>
            <a:off x="7767950" y="2868639"/>
            <a:ext cx="102190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+37%</a:t>
            </a:r>
          </a:p>
        </p:txBody>
      </p:sp>
    </p:spTree>
    <p:extLst>
      <p:ext uri="{BB962C8B-B14F-4D97-AF65-F5344CB8AC3E}">
        <p14:creationId xmlns:p14="http://schemas.microsoft.com/office/powerpoint/2010/main" val="17763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39FB9-1BF8-D92A-4C97-C85CE037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налоговых и неналоговых бюджетных доходов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отдельных городских округов Красноярского края за период 2017-2022 г.г.,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9280FF8-B218-475B-F29B-BA0492576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818299"/>
              </p:ext>
            </p:extLst>
          </p:nvPr>
        </p:nvGraphicFramePr>
        <p:xfrm>
          <a:off x="1173262" y="1349334"/>
          <a:ext cx="9269412" cy="5137448"/>
        </p:xfrm>
        <a:graphic>
          <a:graphicData uri="http://schemas.openxmlformats.org/drawingml/2006/table">
            <a:tbl>
              <a:tblPr firstRow="1" bandRow="1"/>
              <a:tblGrid>
                <a:gridCol w="2956486">
                  <a:extLst>
                    <a:ext uri="{9D8B030D-6E8A-4147-A177-3AD203B41FA5}">
                      <a16:colId xmlns:a16="http://schemas.microsoft.com/office/drawing/2014/main" val="1300712269"/>
                    </a:ext>
                  </a:extLst>
                </a:gridCol>
                <a:gridCol w="1056915">
                  <a:extLst>
                    <a:ext uri="{9D8B030D-6E8A-4147-A177-3AD203B41FA5}">
                      <a16:colId xmlns:a16="http://schemas.microsoft.com/office/drawing/2014/main" val="2293852312"/>
                    </a:ext>
                  </a:extLst>
                </a:gridCol>
                <a:gridCol w="1037872">
                  <a:extLst>
                    <a:ext uri="{9D8B030D-6E8A-4147-A177-3AD203B41FA5}">
                      <a16:colId xmlns:a16="http://schemas.microsoft.com/office/drawing/2014/main" val="3791195671"/>
                    </a:ext>
                  </a:extLst>
                </a:gridCol>
                <a:gridCol w="1133089">
                  <a:extLst>
                    <a:ext uri="{9D8B030D-6E8A-4147-A177-3AD203B41FA5}">
                      <a16:colId xmlns:a16="http://schemas.microsoft.com/office/drawing/2014/main" val="2023125746"/>
                    </a:ext>
                  </a:extLst>
                </a:gridCol>
                <a:gridCol w="1028350">
                  <a:extLst>
                    <a:ext uri="{9D8B030D-6E8A-4147-A177-3AD203B41FA5}">
                      <a16:colId xmlns:a16="http://schemas.microsoft.com/office/drawing/2014/main" val="1776995712"/>
                    </a:ext>
                  </a:extLst>
                </a:gridCol>
                <a:gridCol w="1018828">
                  <a:extLst>
                    <a:ext uri="{9D8B030D-6E8A-4147-A177-3AD203B41FA5}">
                      <a16:colId xmlns:a16="http://schemas.microsoft.com/office/drawing/2014/main" val="191927265"/>
                    </a:ext>
                  </a:extLst>
                </a:gridCol>
                <a:gridCol w="1037872">
                  <a:extLst>
                    <a:ext uri="{9D8B030D-6E8A-4147-A177-3AD203B41FA5}">
                      <a16:colId xmlns:a16="http://schemas.microsoft.com/office/drawing/2014/main" val="840171506"/>
                    </a:ext>
                  </a:extLst>
                </a:gridCol>
              </a:tblGrid>
              <a:tr h="662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с территории ГО (налоговые и неналоговые)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94625"/>
                  </a:ext>
                </a:extLst>
              </a:tr>
              <a:tr h="391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городских округов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837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ЗАТО Железногорск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813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ЗАТО </a:t>
                      </a:r>
                      <a:r>
                        <a:rPr lang="ru-RU" sz="2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Зеленогорск</a:t>
                      </a:r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5739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Красноярск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54602"/>
                  </a:ext>
                </a:extLst>
              </a:tr>
              <a:tr h="4057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Норильск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38160"/>
                  </a:ext>
                </a:extLst>
              </a:tr>
              <a:tr h="4209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Ачинск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56571"/>
                  </a:ext>
                </a:extLst>
              </a:tr>
              <a:tr h="4362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Канск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30052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Лесосибирск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80905"/>
                  </a:ext>
                </a:extLst>
              </a:tr>
              <a:tr h="3946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Минусинск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48851"/>
                  </a:ext>
                </a:extLst>
              </a:tr>
              <a:tr h="66203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 всем МО края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37 410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38 997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  42 711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49 227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69 556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       72 316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58484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ACA8C1-61FD-3E4B-025D-0215C4A7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z="2500" smtClean="0">
                <a:solidFill>
                  <a:schemeClr val="tx1"/>
                </a:solidFill>
              </a:rPr>
              <a:pPr/>
              <a:t>6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70BA735A-B404-A071-65C1-86AE014D47D8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344472" y="320788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87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3D1C7-9921-FB6A-3595-A1CCE293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Динамика налоговых и неналоговых бюджетных доходов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ЗАТО Железногорск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2017-2022 г.г.,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млн. руб.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A53313-3337-8DFA-14CB-C2D1DA85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z="2500" smtClean="0">
                <a:solidFill>
                  <a:schemeClr val="tx1"/>
                </a:solidFill>
              </a:rPr>
              <a:pPr/>
              <a:t>7</a:t>
            </a:fld>
            <a:endParaRPr lang="ru-RU" sz="250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70E5167-BF6B-7857-916F-B0289E4742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A683B0BE-CF21-1F39-9F16-C43C1339BD2B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344472" y="320788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19DE5FD-EC64-BF91-B563-1913FDB35A6B}"/>
              </a:ext>
            </a:extLst>
          </p:cNvPr>
          <p:cNvSpPr txBox="1">
            <a:spLocks/>
          </p:cNvSpPr>
          <p:nvPr/>
        </p:nvSpPr>
        <p:spPr>
          <a:xfrm>
            <a:off x="8544272" y="1988840"/>
            <a:ext cx="102190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+37%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6DA5A1-1A9F-23C5-63B0-32D968B3390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0122" y="1600200"/>
            <a:ext cx="102421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9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8A9923-DB95-CFEB-0914-D61B6779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z="2500" smtClean="0">
                <a:solidFill>
                  <a:schemeClr val="tx1"/>
                </a:solidFill>
              </a:rPr>
              <a:pPr/>
              <a:t>8</a:t>
            </a:fld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654BD3A-8562-915A-F7A1-983F0AAC3002}"/>
              </a:ext>
            </a:extLst>
          </p:cNvPr>
          <p:cNvSpPr txBox="1">
            <a:spLocks/>
          </p:cNvSpPr>
          <p:nvPr/>
        </p:nvSpPr>
        <p:spPr>
          <a:xfrm>
            <a:off x="1415480" y="274638"/>
            <a:ext cx="856895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бюджетных доходов 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 Зеленогорск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2017-2022 г.г., 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dirty="0"/>
          </a:p>
        </p:txBody>
      </p:sp>
      <p:pic>
        <p:nvPicPr>
          <p:cNvPr id="5" name="Рисунок 4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C3AA6EFB-5E52-F392-78D5-3142D261671F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344472" y="320788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7FF86B4-0B5A-D941-EA44-2A6103110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75111"/>
              </p:ext>
            </p:extLst>
          </p:nvPr>
        </p:nvGraphicFramePr>
        <p:xfrm>
          <a:off x="1445315" y="1417638"/>
          <a:ext cx="9301370" cy="505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91686-2B8B-3E43-E6C4-E50EB8106E07}"/>
              </a:ext>
            </a:extLst>
          </p:cNvPr>
          <p:cNvSpPr txBox="1">
            <a:spLocks/>
          </p:cNvSpPr>
          <p:nvPr/>
        </p:nvSpPr>
        <p:spPr>
          <a:xfrm>
            <a:off x="7824192" y="1844824"/>
            <a:ext cx="102190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+37%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13FBE5-F572-8AB0-D504-DE026BE32B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9906" y="1464246"/>
            <a:ext cx="102421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9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7BEFA-1643-FD48-C35C-984BAB93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625550"/>
            <a:ext cx="9001000" cy="79208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налоговых и неналоговых бюджетных доходов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всем МО края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2017-2022 г.г.,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руб.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D16BC7-04BA-62DE-E3A7-E9814299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9A12-5843-4601-B688-80C3638BC7D1}" type="slidenum">
              <a:rPr lang="ru-RU" sz="2500" smtClean="0">
                <a:solidFill>
                  <a:schemeClr val="tx1"/>
                </a:solidFill>
              </a:rPr>
              <a:pPr/>
              <a:t>9</a:t>
            </a:fld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Documents and Settings\Vinokurova\Рабочий стол\Новый бланк благодарности\Эмблемы города\2.png">
            <a:extLst>
              <a:ext uri="{FF2B5EF4-FFF2-40B4-BE49-F238E27FC236}">
                <a16:creationId xmlns:a16="http://schemas.microsoft.com/office/drawing/2014/main" id="{73C3C2EE-66D3-6F38-7579-D680561E5ECB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04512" y="404664"/>
            <a:ext cx="6102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F529765-2E01-B3D7-E5F0-1EA6D5032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24487"/>
              </p:ext>
            </p:extLst>
          </p:nvPr>
        </p:nvGraphicFramePr>
        <p:xfrm>
          <a:off x="1445315" y="1484785"/>
          <a:ext cx="9301370" cy="474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F2864D7-06EB-CFB3-1A8C-04E2FC8D8060}"/>
              </a:ext>
            </a:extLst>
          </p:cNvPr>
          <p:cNvSpPr txBox="1">
            <a:spLocks/>
          </p:cNvSpPr>
          <p:nvPr/>
        </p:nvSpPr>
        <p:spPr>
          <a:xfrm>
            <a:off x="7752184" y="2708920"/>
            <a:ext cx="1021904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+37%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354B802-98D6-F0D1-7EDB-523204098E09}"/>
              </a:ext>
            </a:extLst>
          </p:cNvPr>
          <p:cNvSpPr txBox="1">
            <a:spLocks/>
          </p:cNvSpPr>
          <p:nvPr/>
        </p:nvSpPr>
        <p:spPr>
          <a:xfrm>
            <a:off x="7768311" y="1617783"/>
            <a:ext cx="1021904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+93%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79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11197</TotalTime>
  <Words>1938</Words>
  <Application>Microsoft Office PowerPoint</Application>
  <PresentationFormat>Широкоэкранный</PresentationFormat>
  <Paragraphs>647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Тема Office</vt:lpstr>
      <vt:lpstr>ЗАКЛЮЧЕНИЕ Счетной палаты  по результатам внешней проверки отчета  об исполнении бюджета  ЗАТО Железногорск  за 2022 год </vt:lpstr>
      <vt:lpstr> Динамика основных параметров местного бюджета  за период  2017-2022 г.г., млн. руб.</vt:lpstr>
      <vt:lpstr> Динамика основных параметров местного бюджета без учета возмещения затрат теплоснабжающих организаций, млн. руб. </vt:lpstr>
      <vt:lpstr>Динамика бюджетных доходов ЗАТО Железногорск за период  2017-2022 г.г.  (без учета возмещения затрат теплоснабжающих организаций)</vt:lpstr>
      <vt:lpstr>Динамика бюджетных доходов всех МО края за период  2017-2022 г.г.  (без учета возмещения затрат теплоснабжающих организаций)</vt:lpstr>
      <vt:lpstr>Динамика налоговых и неналоговых бюджетных доходов отдельных городских округов Красноярского края за период 2017-2022 г.г.,  млн. руб.</vt:lpstr>
      <vt:lpstr>Динамика налоговых и неналоговых бюджетных доходов  ЗАТО Железногорск в 2017-2022 г.г.,  млн. руб.</vt:lpstr>
      <vt:lpstr>Презентация PowerPoint</vt:lpstr>
      <vt:lpstr>Динамика налоговых и неналоговых бюджетных доходов по всем МО края в 2017-2022 г.г.,  млн. руб. </vt:lpstr>
      <vt:lpstr> Структурная динамика бюджетных доходов   ЗАТО Железногорск за период 2017-2022 г.г., млн. руб.</vt:lpstr>
      <vt:lpstr>Динамика бюджетных доходов на исполнение полномочий ОМСУ ЗАТО Железногорск  (налоговые, неналоговые, дотации, субсидии, часть иных МБТ)</vt:lpstr>
      <vt:lpstr>Динамика бюджетных доходов на исполнение полномочий ОМСУ ЗАТО Зеленогорск  (налоговые, неналоговые, дотации, субсидии, часть иных МБТ)</vt:lpstr>
      <vt:lpstr>Динамика бюджетных доходов на исполнение полномочий ОМСУ г. Ачинска (налоговые, неналоговые, дотации, субсидии, часть иных МБТ)</vt:lpstr>
      <vt:lpstr>Динамика бюджетных доходов на исполнение полномочий ОМСУ г. Канска (налоговые, неналоговые, дотации, субсидии, часть иных МБТ)</vt:lpstr>
      <vt:lpstr>Динамика бюджетных доходов на исполнение полномочий ОМСУ всех МО края (налоговые, неналоговые, дотации, субсидии, часть иных МБТ)</vt:lpstr>
      <vt:lpstr>Динамика бюджетных доходов на исполнение полномочий ОМСУ ЗАТО Северск (налоговые, неналоговые, дотации, субсидии, часть иных МБТ)</vt:lpstr>
      <vt:lpstr>   Анализ исполнения планов по доходам бюджета  ЗАТО Железногорск в 2022 году,   млн. руб.        </vt:lpstr>
      <vt:lpstr>Структурная и общая динамика бюджетных расходов  ЗАТО Железногорск  за период 2017-2022 г.г., млн. руб.                                                                                                                                 </vt:lpstr>
      <vt:lpstr> Анализ исполнения планов по  расходам бюджета     ЗАТО Железногорск в 2022 году,  млн. рублей</vt:lpstr>
      <vt:lpstr>Динамика общих расходов бюджетов отдельных городских округов  Красноярского края в 2019-2021 г.г., млн. руб.</vt:lpstr>
      <vt:lpstr>Динамика бюджетных расходов ЗАТО Железногорск  без возмещения затрат теплоснабжающих организаций  за период 2017-2022 г.г., млн. руб.</vt:lpstr>
      <vt:lpstr>Динамика бюджетных расходов ЗАТО Зеленогорск  без возмещения затрат теплоснабжающих организаций  за период 2017-2022 г.г., млн. руб.</vt:lpstr>
      <vt:lpstr>Динамика бюджетных расходов г. Ачинска  без возмещения затрат теплоснабжающих организаций  за период 2017-2022 г.г., млн. руб.</vt:lpstr>
      <vt:lpstr>Динамика бюджетных расходов г. Канска  без возмещения затрат теплоснабжающих организаций  за период 2017-2022 г.г., млн. руб.</vt:lpstr>
      <vt:lpstr>Динамика бюджетных расходов всех МО края  без возмещения затрат теплоснабжающих организаций  за период 2017-2022 г.г., млн. руб.</vt:lpstr>
      <vt:lpstr>Динамика бюджетных расходов ЗАТО Северск  без возмещения затрат теплоснабжающих организаций  за период 2017-2022 г.г., млн. руб.</vt:lpstr>
      <vt:lpstr>Презентация PowerPoint</vt:lpstr>
    </vt:vector>
  </TitlesOfParts>
  <Company>Совет депутатов ЗАТО г. Железногорск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ЗАКЛЮЧЕНИЕ Контрольно-ревизионной службы Совета депутатов по результатам внешней проверки отчета об исполнении бюджета  ЗАТО Железногорск за 2013 год</dc:title>
  <dc:creator>Людмила А. Никитина</dc:creator>
  <cp:lastModifiedBy>Алексей И. Панкрац</cp:lastModifiedBy>
  <cp:revision>772</cp:revision>
  <cp:lastPrinted>2016-05-19T06:29:07Z</cp:lastPrinted>
  <dcterms:created xsi:type="dcterms:W3CDTF">2014-05-22T08:09:12Z</dcterms:created>
  <dcterms:modified xsi:type="dcterms:W3CDTF">2023-05-24T08:18:57Z</dcterms:modified>
</cp:coreProperties>
</file>