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8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9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0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22"/>
  </p:notesMasterIdLst>
  <p:sldIdLst>
    <p:sldId id="256" r:id="rId2"/>
    <p:sldId id="267" r:id="rId3"/>
    <p:sldId id="272" r:id="rId4"/>
    <p:sldId id="280" r:id="rId5"/>
    <p:sldId id="259" r:id="rId6"/>
    <p:sldId id="276" r:id="rId7"/>
    <p:sldId id="277" r:id="rId8"/>
    <p:sldId id="278" r:id="rId9"/>
    <p:sldId id="279" r:id="rId10"/>
    <p:sldId id="284" r:id="rId11"/>
    <p:sldId id="263" r:id="rId12"/>
    <p:sldId id="270" r:id="rId13"/>
    <p:sldId id="265" r:id="rId14"/>
    <p:sldId id="285" r:id="rId15"/>
    <p:sldId id="286" r:id="rId16"/>
    <p:sldId id="287" r:id="rId17"/>
    <p:sldId id="288" r:id="rId18"/>
    <p:sldId id="289" r:id="rId19"/>
    <p:sldId id="290" r:id="rId20"/>
    <p:sldId id="271" r:id="rId21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CC00"/>
    <a:srgbClr val="FFCC66"/>
    <a:srgbClr val="FF9900"/>
    <a:srgbClr val="FFCCCC"/>
    <a:srgbClr val="65D7FF"/>
    <a:srgbClr val="B6DDE8"/>
    <a:srgbClr val="89E0FF"/>
    <a:srgbClr val="B6F5F8"/>
    <a:srgbClr val="A9EE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86" autoAdjust="0"/>
  </p:normalViewPr>
  <p:slideViewPr>
    <p:cSldViewPr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-1992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Доходы, млн. руб.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Данные!$B$5:$G$5</c:f>
              <c:strCache>
                <c:ptCount val="6"/>
                <c:pt idx="0">
                  <c:v>2018 г.</c:v>
                </c:pt>
                <c:pt idx="1">
                  <c:v>2019 г.</c:v>
                </c:pt>
                <c:pt idx="2">
                  <c:v>2020 г.</c:v>
                </c:pt>
                <c:pt idx="3">
                  <c:v>2021 г.</c:v>
                </c:pt>
                <c:pt idx="4">
                  <c:v>2022 г.</c:v>
                </c:pt>
                <c:pt idx="5">
                  <c:v>2023 г.</c:v>
                </c:pt>
              </c:strCache>
            </c:strRef>
          </c:cat>
          <c:val>
            <c:numRef>
              <c:f>Данные!$B$18:$G$18</c:f>
              <c:numCache>
                <c:formatCode>#,##0\ _₽;\-#,##0\ _₽</c:formatCode>
                <c:ptCount val="6"/>
                <c:pt idx="0">
                  <c:v>2380</c:v>
                </c:pt>
                <c:pt idx="1">
                  <c:v>2371</c:v>
                </c:pt>
                <c:pt idx="2">
                  <c:v>2361</c:v>
                </c:pt>
                <c:pt idx="3">
                  <c:v>2585</c:v>
                </c:pt>
                <c:pt idx="4">
                  <c:v>3253</c:v>
                </c:pt>
                <c:pt idx="5">
                  <c:v>3169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37-4700-B5C9-B6EB6284E0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495744"/>
        <c:axId val="84505728"/>
      </c:barChart>
      <c:lineChart>
        <c:grouping val="standard"/>
        <c:varyColors val="0"/>
        <c:ser>
          <c:idx val="1"/>
          <c:order val="1"/>
          <c:tx>
            <c:v>Инфляция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Данные!$B$5:$G$5</c:f>
              <c:strCache>
                <c:ptCount val="6"/>
                <c:pt idx="0">
                  <c:v>2018 г.</c:v>
                </c:pt>
                <c:pt idx="1">
                  <c:v>2019 г.</c:v>
                </c:pt>
                <c:pt idx="2">
                  <c:v>2020 г.</c:v>
                </c:pt>
                <c:pt idx="3">
                  <c:v>2021 г.</c:v>
                </c:pt>
                <c:pt idx="4">
                  <c:v>2022 г.</c:v>
                </c:pt>
                <c:pt idx="5">
                  <c:v>2023 г.</c:v>
                </c:pt>
              </c:strCache>
            </c:strRef>
          </c:cat>
          <c:val>
            <c:numRef>
              <c:f>Данные!$B$22:$G$22</c:f>
              <c:numCache>
                <c:formatCode>General</c:formatCode>
                <c:ptCount val="6"/>
                <c:pt idx="0" formatCode="#,##0\ _₽;\-#,##0\ _₽">
                  <c:v>2380</c:v>
                </c:pt>
                <c:pt idx="1">
                  <c:v>2451.4</c:v>
                </c:pt>
                <c:pt idx="2">
                  <c:v>2571.5185999999999</c:v>
                </c:pt>
                <c:pt idx="3">
                  <c:v>2787.5261624</c:v>
                </c:pt>
                <c:pt idx="4">
                  <c:v>3119.2417757255998</c:v>
                </c:pt>
                <c:pt idx="5">
                  <c:v>3350.0656671292913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037-4700-B5C9-B6EB6284E0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495744"/>
        <c:axId val="84505728"/>
      </c:lineChart>
      <c:catAx>
        <c:axId val="8449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84505728"/>
        <c:crosses val="autoZero"/>
        <c:auto val="1"/>
        <c:lblAlgn val="ctr"/>
        <c:lblOffset val="100"/>
        <c:noMultiLvlLbl val="0"/>
      </c:catAx>
      <c:valAx>
        <c:axId val="845057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r>
                  <a:rPr lang="ru-RU" sz="1400" baseline="0"/>
                  <a:t>Млн. руб.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\ _₽;\-#,##0\ _₽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84495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1" i="0" baseline="0">
          <a:latin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695893482064746"/>
          <c:y val="4.6143749900446528E-2"/>
          <c:w val="0.60903060294546529"/>
          <c:h val="0.72700637855871253"/>
        </c:manualLayout>
      </c:layout>
      <c:barChart>
        <c:barDir val="col"/>
        <c:grouping val="clustered"/>
        <c:varyColors val="0"/>
        <c:ser>
          <c:idx val="0"/>
          <c:order val="0"/>
          <c:tx>
            <c:v>Расходы, млн. руб.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'Расход все МО без возм ТСО (24)'!$B$6:$G$6</c:f>
              <c:strCache>
                <c:ptCount val="6"/>
                <c:pt idx="0">
                  <c:v>2018 г.</c:v>
                </c:pt>
                <c:pt idx="1">
                  <c:v>2019 г.</c:v>
                </c:pt>
                <c:pt idx="2">
                  <c:v>2020 г.</c:v>
                </c:pt>
                <c:pt idx="3">
                  <c:v>2021 г.</c:v>
                </c:pt>
                <c:pt idx="4">
                  <c:v>2022 г.</c:v>
                </c:pt>
                <c:pt idx="5">
                  <c:v>2023 г.</c:v>
                </c:pt>
              </c:strCache>
            </c:strRef>
          </c:cat>
          <c:val>
            <c:numRef>
              <c:f>'Расход все МО без возм ТСО (24)'!$B$7:$G$7</c:f>
              <c:numCache>
                <c:formatCode>#,##0\ _₽;\-#,##0\ _₽</c:formatCode>
                <c:ptCount val="6"/>
                <c:pt idx="0">
                  <c:v>127121.356</c:v>
                </c:pt>
                <c:pt idx="1">
                  <c:v>135724.29999999999</c:v>
                </c:pt>
                <c:pt idx="2">
                  <c:v>137543.25099999999</c:v>
                </c:pt>
                <c:pt idx="3">
                  <c:v>158777.95299999998</c:v>
                </c:pt>
                <c:pt idx="4">
                  <c:v>195803.299</c:v>
                </c:pt>
                <c:pt idx="5">
                  <c:v>210347.538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A4-42AF-B032-963E8AFBAF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078784"/>
        <c:axId val="87080320"/>
      </c:barChart>
      <c:lineChart>
        <c:grouping val="standard"/>
        <c:varyColors val="0"/>
        <c:ser>
          <c:idx val="1"/>
          <c:order val="1"/>
          <c:tx>
            <c:v>Инфляция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'Расход все МО без возм ТСО (24)'!$B$6:$G$6</c:f>
              <c:strCache>
                <c:ptCount val="6"/>
                <c:pt idx="0">
                  <c:v>2018 г.</c:v>
                </c:pt>
                <c:pt idx="1">
                  <c:v>2019 г.</c:v>
                </c:pt>
                <c:pt idx="2">
                  <c:v>2020 г.</c:v>
                </c:pt>
                <c:pt idx="3">
                  <c:v>2021 г.</c:v>
                </c:pt>
                <c:pt idx="4">
                  <c:v>2022 г.</c:v>
                </c:pt>
                <c:pt idx="5">
                  <c:v>2023 г.</c:v>
                </c:pt>
              </c:strCache>
            </c:strRef>
          </c:cat>
          <c:val>
            <c:numRef>
              <c:f>'Расход все МО без возм ТСО (24)'!$B$8:$G$8</c:f>
              <c:numCache>
                <c:formatCode>#,##0</c:formatCode>
                <c:ptCount val="6"/>
                <c:pt idx="0" formatCode="_-* #,##0\ _₽_-;\-* #,##0\ _₽_-;_-* &quot;-&quot;\ _₽_-;_-@_-">
                  <c:v>127121.356</c:v>
                </c:pt>
                <c:pt idx="1">
                  <c:v>130934.99667999992</c:v>
                </c:pt>
                <c:pt idx="2">
                  <c:v>137350.8115173199</c:v>
                </c:pt>
                <c:pt idx="3">
                  <c:v>148888.27968477478</c:v>
                </c:pt>
                <c:pt idx="4">
                  <c:v>166605.98496726298</c:v>
                </c:pt>
                <c:pt idx="5">
                  <c:v>178934.82785484055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2A4-42AF-B032-963E8AFBAF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078784"/>
        <c:axId val="87080320"/>
      </c:lineChart>
      <c:catAx>
        <c:axId val="8707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87080320"/>
        <c:crosses val="autoZero"/>
        <c:auto val="1"/>
        <c:lblAlgn val="ctr"/>
        <c:lblOffset val="100"/>
        <c:noMultiLvlLbl val="0"/>
      </c:catAx>
      <c:valAx>
        <c:axId val="870803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r>
                  <a:rPr lang="ru-RU" sz="1400" b="1" i="0" baseline="0">
                    <a:latin typeface="Times New Roman" panose="02020603050405020304" pitchFamily="18" charset="0"/>
                  </a:rPr>
                  <a:t>Млн. руб.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pPr>
              <a:endParaRPr lang="ru-RU"/>
            </a:p>
          </c:txPr>
        </c:title>
        <c:numFmt formatCode="#,##0\ _₽;\-#,##0\ _₽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87078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Доходы, млн. руб.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Лист1!$B$28:$G$28</c:f>
              <c:strCache>
                <c:ptCount val="6"/>
                <c:pt idx="0">
                  <c:v>2018 г.</c:v>
                </c:pt>
                <c:pt idx="1">
                  <c:v>2019 г.</c:v>
                </c:pt>
                <c:pt idx="2">
                  <c:v>2020 г.</c:v>
                </c:pt>
                <c:pt idx="3">
                  <c:v>2021 г.</c:v>
                </c:pt>
                <c:pt idx="4">
                  <c:v>2022 г.</c:v>
                </c:pt>
                <c:pt idx="5">
                  <c:v>2023 г.</c:v>
                </c:pt>
              </c:strCache>
            </c:strRef>
          </c:cat>
          <c:val>
            <c:numRef>
              <c:f>Лист1!$B$34:$G$34</c:f>
              <c:numCache>
                <c:formatCode>#,##0\ _₽;\-#,##0\ _₽</c:formatCode>
                <c:ptCount val="6"/>
                <c:pt idx="0">
                  <c:v>1626</c:v>
                </c:pt>
                <c:pt idx="1">
                  <c:v>1653</c:v>
                </c:pt>
                <c:pt idx="2">
                  <c:v>1834</c:v>
                </c:pt>
                <c:pt idx="3">
                  <c:v>1910</c:v>
                </c:pt>
                <c:pt idx="4">
                  <c:v>2091</c:v>
                </c:pt>
                <c:pt idx="5">
                  <c:v>2529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13-4D90-A36F-58FEAD7E4F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591744"/>
        <c:axId val="84593280"/>
      </c:barChart>
      <c:lineChart>
        <c:grouping val="standard"/>
        <c:varyColors val="0"/>
        <c:ser>
          <c:idx val="1"/>
          <c:order val="1"/>
          <c:tx>
            <c:v>Инфляция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Лист1!$B$28:$G$28</c:f>
              <c:strCache>
                <c:ptCount val="6"/>
                <c:pt idx="0">
                  <c:v>2018 г.</c:v>
                </c:pt>
                <c:pt idx="1">
                  <c:v>2019 г.</c:v>
                </c:pt>
                <c:pt idx="2">
                  <c:v>2020 г.</c:v>
                </c:pt>
                <c:pt idx="3">
                  <c:v>2021 г.</c:v>
                </c:pt>
                <c:pt idx="4">
                  <c:v>2022 г.</c:v>
                </c:pt>
                <c:pt idx="5">
                  <c:v>2023 г.</c:v>
                </c:pt>
              </c:strCache>
            </c:strRef>
          </c:cat>
          <c:val>
            <c:numRef>
              <c:f>Лист1!$B$39:$G$39</c:f>
              <c:numCache>
                <c:formatCode>General</c:formatCode>
                <c:ptCount val="6"/>
                <c:pt idx="0" formatCode="#,##0\ _₽;\-#,##0\ _₽">
                  <c:v>1626</c:v>
                </c:pt>
                <c:pt idx="1">
                  <c:v>1674.96128</c:v>
                </c:pt>
                <c:pt idx="2">
                  <c:v>1757.0343829999979</c:v>
                </c:pt>
                <c:pt idx="3">
                  <c:v>1904.6252710000001</c:v>
                </c:pt>
                <c:pt idx="4">
                  <c:v>2131.275678</c:v>
                </c:pt>
                <c:pt idx="5">
                  <c:v>2288.9900780000012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13-4D90-A36F-58FEAD7E4F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591744"/>
        <c:axId val="84593280"/>
      </c:lineChart>
      <c:catAx>
        <c:axId val="84591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84593280"/>
        <c:crosses val="autoZero"/>
        <c:auto val="1"/>
        <c:lblAlgn val="ctr"/>
        <c:lblOffset val="100"/>
        <c:noMultiLvlLbl val="0"/>
      </c:catAx>
      <c:valAx>
        <c:axId val="845932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r>
                  <a:rPr lang="ru-RU" sz="1400" b="1" i="0" baseline="0">
                    <a:latin typeface="Times New Roman" panose="02020603050405020304" pitchFamily="18" charset="0"/>
                  </a:rPr>
                  <a:t>Млн. руб.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\ _₽;\-#,##0\ _₽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84591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Доходы, млн. руб.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Данные!$B$45:$G$45</c:f>
              <c:strCache>
                <c:ptCount val="6"/>
                <c:pt idx="0">
                  <c:v>2018 г.</c:v>
                </c:pt>
                <c:pt idx="1">
                  <c:v>2019 г.</c:v>
                </c:pt>
                <c:pt idx="2">
                  <c:v>2020 г.</c:v>
                </c:pt>
                <c:pt idx="3">
                  <c:v>2021 г.</c:v>
                </c:pt>
                <c:pt idx="4">
                  <c:v>2022 г.</c:v>
                </c:pt>
                <c:pt idx="5">
                  <c:v>2023 г.</c:v>
                </c:pt>
              </c:strCache>
            </c:strRef>
          </c:cat>
          <c:val>
            <c:numRef>
              <c:f>Данные!$B$51:$G$51</c:f>
              <c:numCache>
                <c:formatCode>#,##0\ _₽;\-#,##0\ _₽</c:formatCode>
                <c:ptCount val="6"/>
                <c:pt idx="0">
                  <c:v>1589</c:v>
                </c:pt>
                <c:pt idx="1">
                  <c:v>1957</c:v>
                </c:pt>
                <c:pt idx="2">
                  <c:v>2015</c:v>
                </c:pt>
                <c:pt idx="3">
                  <c:v>2489</c:v>
                </c:pt>
                <c:pt idx="4">
                  <c:v>3151</c:v>
                </c:pt>
                <c:pt idx="5">
                  <c:v>2779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FD-411A-B98A-A133752C56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4992512"/>
        <c:axId val="84684800"/>
      </c:barChart>
      <c:lineChart>
        <c:grouping val="standard"/>
        <c:varyColors val="0"/>
        <c:ser>
          <c:idx val="1"/>
          <c:order val="1"/>
          <c:tx>
            <c:v>Инфляция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Данные!$B$45:$G$45</c:f>
              <c:strCache>
                <c:ptCount val="6"/>
                <c:pt idx="0">
                  <c:v>2018 г.</c:v>
                </c:pt>
                <c:pt idx="1">
                  <c:v>2019 г.</c:v>
                </c:pt>
                <c:pt idx="2">
                  <c:v>2020 г.</c:v>
                </c:pt>
                <c:pt idx="3">
                  <c:v>2021 г.</c:v>
                </c:pt>
                <c:pt idx="4">
                  <c:v>2022 г.</c:v>
                </c:pt>
                <c:pt idx="5">
                  <c:v>2023 г.</c:v>
                </c:pt>
              </c:strCache>
            </c:strRef>
          </c:cat>
          <c:val>
            <c:numRef>
              <c:f>Данные!$B$56:$G$56</c:f>
              <c:numCache>
                <c:formatCode>General</c:formatCode>
                <c:ptCount val="6"/>
                <c:pt idx="0" formatCode="#,##0\ _₽;\-#,##0\ _₽">
                  <c:v>1589</c:v>
                </c:pt>
                <c:pt idx="1">
                  <c:v>1636.7122299999999</c:v>
                </c:pt>
                <c:pt idx="2">
                  <c:v>1716.9111290000001</c:v>
                </c:pt>
                <c:pt idx="3">
                  <c:v>1861.131664</c:v>
                </c:pt>
                <c:pt idx="4">
                  <c:v>2082.6063319999998</c:v>
                </c:pt>
                <c:pt idx="5">
                  <c:v>2236.7192009999999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CFD-411A-B98A-A133752C56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4992512"/>
        <c:axId val="84684800"/>
      </c:lineChart>
      <c:catAx>
        <c:axId val="144992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84684800"/>
        <c:crosses val="autoZero"/>
        <c:auto val="1"/>
        <c:lblAlgn val="ctr"/>
        <c:lblOffset val="100"/>
        <c:noMultiLvlLbl val="0"/>
      </c:catAx>
      <c:valAx>
        <c:axId val="84684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r>
                  <a:rPr lang="ru-RU" sz="1400" baseline="0"/>
                  <a:t>Млн. руб.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\ _₽;\-#,##0\ _₽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144992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1" i="0" baseline="0">
          <a:latin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Доходы, млн. руб.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Данные!$B$62:$G$62</c:f>
              <c:strCache>
                <c:ptCount val="6"/>
                <c:pt idx="0">
                  <c:v>2018 г.</c:v>
                </c:pt>
                <c:pt idx="1">
                  <c:v>2019 г.</c:v>
                </c:pt>
                <c:pt idx="2">
                  <c:v>2020 г.</c:v>
                </c:pt>
                <c:pt idx="3">
                  <c:v>2021 г.</c:v>
                </c:pt>
                <c:pt idx="4">
                  <c:v>2022 г.</c:v>
                </c:pt>
                <c:pt idx="5">
                  <c:v>2023 г.</c:v>
                </c:pt>
              </c:strCache>
            </c:strRef>
          </c:cat>
          <c:val>
            <c:numRef>
              <c:f>Данные!$B$68:$G$68</c:f>
              <c:numCache>
                <c:formatCode>#,##0\ _₽;\-#,##0\ _₽</c:formatCode>
                <c:ptCount val="6"/>
                <c:pt idx="0">
                  <c:v>1071</c:v>
                </c:pt>
                <c:pt idx="1">
                  <c:v>1402</c:v>
                </c:pt>
                <c:pt idx="2">
                  <c:v>1346</c:v>
                </c:pt>
                <c:pt idx="3">
                  <c:v>1908</c:v>
                </c:pt>
                <c:pt idx="4">
                  <c:v>1998</c:v>
                </c:pt>
                <c:pt idx="5">
                  <c:v>2071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49-403E-A039-E85CCFF118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819328"/>
        <c:axId val="84853888"/>
      </c:barChart>
      <c:lineChart>
        <c:grouping val="standard"/>
        <c:varyColors val="0"/>
        <c:ser>
          <c:idx val="1"/>
          <c:order val="1"/>
          <c:tx>
            <c:v>Инфляция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Данные!$B$62:$G$62</c:f>
              <c:strCache>
                <c:ptCount val="6"/>
                <c:pt idx="0">
                  <c:v>2018 г.</c:v>
                </c:pt>
                <c:pt idx="1">
                  <c:v>2019 г.</c:v>
                </c:pt>
                <c:pt idx="2">
                  <c:v>2020 г.</c:v>
                </c:pt>
                <c:pt idx="3">
                  <c:v>2021 г.</c:v>
                </c:pt>
                <c:pt idx="4">
                  <c:v>2022 г.</c:v>
                </c:pt>
                <c:pt idx="5">
                  <c:v>2023 г.</c:v>
                </c:pt>
              </c:strCache>
            </c:strRef>
          </c:cat>
          <c:val>
            <c:numRef>
              <c:f>Данные!$B$73:$G$73</c:f>
              <c:numCache>
                <c:formatCode>General</c:formatCode>
                <c:ptCount val="6"/>
                <c:pt idx="0" formatCode="#,##0\ _₽;\-#,##0\ _₽">
                  <c:v>1071</c:v>
                </c:pt>
                <c:pt idx="1">
                  <c:v>1102.9085500000022</c:v>
                </c:pt>
                <c:pt idx="2">
                  <c:v>1156.9510690000011</c:v>
                </c:pt>
                <c:pt idx="3">
                  <c:v>1254.134959</c:v>
                </c:pt>
                <c:pt idx="4">
                  <c:v>1403.377019</c:v>
                </c:pt>
                <c:pt idx="5">
                  <c:v>1507.2269180000001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849-403E-A039-E85CCFF118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4819328"/>
        <c:axId val="84853888"/>
      </c:lineChart>
      <c:catAx>
        <c:axId val="84819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84853888"/>
        <c:crosses val="autoZero"/>
        <c:auto val="1"/>
        <c:lblAlgn val="ctr"/>
        <c:lblOffset val="100"/>
        <c:noMultiLvlLbl val="0"/>
      </c:catAx>
      <c:valAx>
        <c:axId val="84853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r>
                  <a:rPr lang="ru-RU" sz="1400" b="1" i="0" baseline="0">
                    <a:latin typeface="Times New Roman" panose="02020603050405020304" pitchFamily="18" charset="0"/>
                  </a:rPr>
                  <a:t>Млн. руб.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\ _₽;\-#,##0\ _₽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84819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642652741324"/>
          <c:y val="4.0399790413677784E-2"/>
          <c:w val="0.60347887503645381"/>
          <c:h val="0.82538745694922788"/>
        </c:manualLayout>
      </c:layout>
      <c:barChart>
        <c:barDir val="col"/>
        <c:grouping val="clustered"/>
        <c:varyColors val="0"/>
        <c:ser>
          <c:idx val="0"/>
          <c:order val="0"/>
          <c:tx>
            <c:v>Доходы, млн. руб.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'Дох исп полном МО края (15)'!$B$5:$G$5</c:f>
              <c:strCache>
                <c:ptCount val="6"/>
                <c:pt idx="0">
                  <c:v>2018 г.</c:v>
                </c:pt>
                <c:pt idx="1">
                  <c:v>2019 г.</c:v>
                </c:pt>
                <c:pt idx="2">
                  <c:v>2020 г.</c:v>
                </c:pt>
                <c:pt idx="3">
                  <c:v>2021 г.</c:v>
                </c:pt>
                <c:pt idx="4">
                  <c:v>2022 г.</c:v>
                </c:pt>
                <c:pt idx="5">
                  <c:v>2023 г.</c:v>
                </c:pt>
              </c:strCache>
            </c:strRef>
          </c:cat>
          <c:val>
            <c:numRef>
              <c:f>'Дох исп полном МО края (15)'!$B$11:$G$11</c:f>
              <c:numCache>
                <c:formatCode>#,##0\ _₽;\-#,##0\ _₽</c:formatCode>
                <c:ptCount val="6"/>
                <c:pt idx="0">
                  <c:v>82562.753000000012</c:v>
                </c:pt>
                <c:pt idx="1">
                  <c:v>89107.23</c:v>
                </c:pt>
                <c:pt idx="2">
                  <c:v>98150.434000000008</c:v>
                </c:pt>
                <c:pt idx="3">
                  <c:v>120510.973</c:v>
                </c:pt>
                <c:pt idx="4">
                  <c:v>139184.91800000001</c:v>
                </c:pt>
                <c:pt idx="5">
                  <c:v>147794.99699999992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E77-4FF3-B19E-C99391609F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5142144"/>
        <c:axId val="85168512"/>
      </c:barChart>
      <c:lineChart>
        <c:grouping val="standard"/>
        <c:varyColors val="0"/>
        <c:ser>
          <c:idx val="1"/>
          <c:order val="1"/>
          <c:tx>
            <c:v>Инфляция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'Дох исп полном МО края (15)'!$B$5:$G$5</c:f>
              <c:strCache>
                <c:ptCount val="6"/>
                <c:pt idx="0">
                  <c:v>2018 г.</c:v>
                </c:pt>
                <c:pt idx="1">
                  <c:v>2019 г.</c:v>
                </c:pt>
                <c:pt idx="2">
                  <c:v>2020 г.</c:v>
                </c:pt>
                <c:pt idx="3">
                  <c:v>2021 г.</c:v>
                </c:pt>
                <c:pt idx="4">
                  <c:v>2022 г.</c:v>
                </c:pt>
                <c:pt idx="5">
                  <c:v>2023 г.</c:v>
                </c:pt>
              </c:strCache>
            </c:strRef>
          </c:cat>
          <c:val>
            <c:numRef>
              <c:f>'Дох исп полном МО края (15)'!$B$13:$G$13</c:f>
              <c:numCache>
                <c:formatCode>#,##0</c:formatCode>
                <c:ptCount val="6"/>
                <c:pt idx="0">
                  <c:v>82562.753000000012</c:v>
                </c:pt>
                <c:pt idx="1">
                  <c:v>85039.63559000002</c:v>
                </c:pt>
                <c:pt idx="2">
                  <c:v>89206.577733910017</c:v>
                </c:pt>
                <c:pt idx="3">
                  <c:v>96699.930263558388</c:v>
                </c:pt>
                <c:pt idx="4">
                  <c:v>108207.22196492202</c:v>
                </c:pt>
                <c:pt idx="5">
                  <c:v>116214.55639032614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E77-4FF3-B19E-C99391609F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142144"/>
        <c:axId val="85168512"/>
      </c:lineChart>
      <c:catAx>
        <c:axId val="851421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85168512"/>
        <c:crosses val="autoZero"/>
        <c:auto val="1"/>
        <c:lblAlgn val="ctr"/>
        <c:lblOffset val="100"/>
        <c:noMultiLvlLbl val="0"/>
      </c:catAx>
      <c:valAx>
        <c:axId val="85168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r>
                  <a:rPr lang="ru-RU"/>
                  <a:t>Млн. руб.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0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pPr>
              <a:endParaRPr lang="ru-RU"/>
            </a:p>
          </c:txPr>
        </c:title>
        <c:numFmt formatCode="#,##0\ _₽;\-#,##0\ _₽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85142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1" i="0" baseline="0">
          <a:latin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Расходы, млн. руб.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'Расходы Жел без возм ТСО (20)'!$B$6:$G$6</c:f>
              <c:strCache>
                <c:ptCount val="6"/>
                <c:pt idx="0">
                  <c:v>2018 г.</c:v>
                </c:pt>
                <c:pt idx="1">
                  <c:v>2019 г.</c:v>
                </c:pt>
                <c:pt idx="2">
                  <c:v>2020 г.</c:v>
                </c:pt>
                <c:pt idx="3">
                  <c:v>2021 г.</c:v>
                </c:pt>
                <c:pt idx="4">
                  <c:v>2022 г.</c:v>
                </c:pt>
                <c:pt idx="5">
                  <c:v>2022 г.</c:v>
                </c:pt>
              </c:strCache>
            </c:strRef>
          </c:cat>
          <c:val>
            <c:numRef>
              <c:f>'Расходы Жел без возм ТСО (20)'!$B$7:$G$7</c:f>
              <c:numCache>
                <c:formatCode>#,##0</c:formatCode>
                <c:ptCount val="6"/>
                <c:pt idx="0">
                  <c:v>3519.2188999999985</c:v>
                </c:pt>
                <c:pt idx="1">
                  <c:v>3694.6001000000001</c:v>
                </c:pt>
                <c:pt idx="2">
                  <c:v>3514.3392000000013</c:v>
                </c:pt>
                <c:pt idx="3">
                  <c:v>3828.3720000000012</c:v>
                </c:pt>
                <c:pt idx="4">
                  <c:v>4316.4186999999993</c:v>
                </c:pt>
                <c:pt idx="5">
                  <c:v>4687.6942000000026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00-4DE7-9DDB-64BD5E4D21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772352"/>
        <c:axId val="86786432"/>
      </c:barChart>
      <c:lineChart>
        <c:grouping val="standard"/>
        <c:varyColors val="0"/>
        <c:ser>
          <c:idx val="1"/>
          <c:order val="1"/>
          <c:tx>
            <c:v>Инфляция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'Расходы Жел без возм ТСО (20)'!$B$6:$G$6</c:f>
              <c:strCache>
                <c:ptCount val="6"/>
                <c:pt idx="0">
                  <c:v>2018 г.</c:v>
                </c:pt>
                <c:pt idx="1">
                  <c:v>2019 г.</c:v>
                </c:pt>
                <c:pt idx="2">
                  <c:v>2020 г.</c:v>
                </c:pt>
                <c:pt idx="3">
                  <c:v>2021 г.</c:v>
                </c:pt>
                <c:pt idx="4">
                  <c:v>2022 г.</c:v>
                </c:pt>
                <c:pt idx="5">
                  <c:v>2022 г.</c:v>
                </c:pt>
              </c:strCache>
            </c:strRef>
          </c:cat>
          <c:val>
            <c:numRef>
              <c:f>'Расходы Жел без возм ТСО (20)'!$B$8:$G$8</c:f>
              <c:numCache>
                <c:formatCode>#,##0</c:formatCode>
                <c:ptCount val="6"/>
                <c:pt idx="0">
                  <c:v>3519.2188999999985</c:v>
                </c:pt>
                <c:pt idx="1">
                  <c:v>3624.7954669999999</c:v>
                </c:pt>
                <c:pt idx="2">
                  <c:v>3802.4104448830012</c:v>
                </c:pt>
                <c:pt idx="3">
                  <c:v>4121.8129222531761</c:v>
                </c:pt>
                <c:pt idx="4">
                  <c:v>4612.308660001303</c:v>
                </c:pt>
                <c:pt idx="5">
                  <c:v>4953.6195008413997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00-4DE7-9DDB-64BD5E4D21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772352"/>
        <c:axId val="86786432"/>
      </c:lineChart>
      <c:catAx>
        <c:axId val="86772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86786432"/>
        <c:crosses val="autoZero"/>
        <c:auto val="1"/>
        <c:lblAlgn val="ctr"/>
        <c:lblOffset val="100"/>
        <c:noMultiLvlLbl val="0"/>
      </c:catAx>
      <c:valAx>
        <c:axId val="86786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r>
                  <a:rPr lang="ru-RU" sz="1400" b="1" i="0" baseline="0">
                    <a:latin typeface="Times New Roman" panose="02020603050405020304" pitchFamily="18" charset="0"/>
                  </a:rPr>
                  <a:t>Млн. руб.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pPr>
              <a:endParaRPr lang="ru-RU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86772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Расходы, млн. руб.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'Расходы Зел без возм ТСО (21)'!$B$6:$G$6</c:f>
              <c:strCache>
                <c:ptCount val="6"/>
                <c:pt idx="0">
                  <c:v>2018 г.</c:v>
                </c:pt>
                <c:pt idx="1">
                  <c:v>2019 г.</c:v>
                </c:pt>
                <c:pt idx="2">
                  <c:v>2020 г.</c:v>
                </c:pt>
                <c:pt idx="3">
                  <c:v>2021 г.</c:v>
                </c:pt>
                <c:pt idx="4">
                  <c:v>2022 г.</c:v>
                </c:pt>
                <c:pt idx="5">
                  <c:v>2023 г.</c:v>
                </c:pt>
              </c:strCache>
            </c:strRef>
          </c:cat>
          <c:val>
            <c:numRef>
              <c:f>'Расходы Зел без возм ТСО (21)'!$B$7:$G$7</c:f>
              <c:numCache>
                <c:formatCode>#,##0</c:formatCode>
                <c:ptCount val="6"/>
                <c:pt idx="0">
                  <c:v>2485.4489999999987</c:v>
                </c:pt>
                <c:pt idx="1">
                  <c:v>2566.3776000000012</c:v>
                </c:pt>
                <c:pt idx="2">
                  <c:v>2640.2456999999986</c:v>
                </c:pt>
                <c:pt idx="3">
                  <c:v>2870.5321999999996</c:v>
                </c:pt>
                <c:pt idx="4">
                  <c:v>3150.7427999999986</c:v>
                </c:pt>
                <c:pt idx="5">
                  <c:v>3358.7309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EE-4454-8F54-DC757FFCDD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899328"/>
        <c:axId val="86987136"/>
      </c:barChart>
      <c:lineChart>
        <c:grouping val="standard"/>
        <c:varyColors val="0"/>
        <c:ser>
          <c:idx val="1"/>
          <c:order val="1"/>
          <c:tx>
            <c:v>Инфляция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'Расходы Зел без возм ТСО (21)'!$B$6:$G$6</c:f>
              <c:strCache>
                <c:ptCount val="6"/>
                <c:pt idx="0">
                  <c:v>2018 г.</c:v>
                </c:pt>
                <c:pt idx="1">
                  <c:v>2019 г.</c:v>
                </c:pt>
                <c:pt idx="2">
                  <c:v>2020 г.</c:v>
                </c:pt>
                <c:pt idx="3">
                  <c:v>2021 г.</c:v>
                </c:pt>
                <c:pt idx="4">
                  <c:v>2022 г.</c:v>
                </c:pt>
                <c:pt idx="5">
                  <c:v>2023 г.</c:v>
                </c:pt>
              </c:strCache>
            </c:strRef>
          </c:cat>
          <c:val>
            <c:numRef>
              <c:f>'Расходы Зел без возм ТСО (21)'!$B$8:$G$8</c:f>
              <c:numCache>
                <c:formatCode>#,##0</c:formatCode>
                <c:ptCount val="6"/>
                <c:pt idx="0">
                  <c:v>2485.4489999999987</c:v>
                </c:pt>
                <c:pt idx="1">
                  <c:v>2560.0124699999997</c:v>
                </c:pt>
                <c:pt idx="2">
                  <c:v>2685.4530810299993</c:v>
                </c:pt>
                <c:pt idx="3">
                  <c:v>2911.0311398365229</c:v>
                </c:pt>
                <c:pt idx="4">
                  <c:v>3257.4438454770648</c:v>
                </c:pt>
                <c:pt idx="5">
                  <c:v>3498.4946900423697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CEE-4454-8F54-DC757FFCDD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899328"/>
        <c:axId val="86987136"/>
      </c:lineChart>
      <c:catAx>
        <c:axId val="86899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86987136"/>
        <c:crosses val="autoZero"/>
        <c:auto val="1"/>
        <c:lblAlgn val="ctr"/>
        <c:lblOffset val="100"/>
        <c:noMultiLvlLbl val="0"/>
      </c:catAx>
      <c:valAx>
        <c:axId val="86987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r>
                  <a:rPr lang="ru-RU" sz="1400"/>
                  <a:t>Млн. руб.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pPr>
              <a:endParaRPr lang="ru-RU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86899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1" i="0" baseline="0">
          <a:latin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Расходы, млн. руб.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'Расходы Ач без возм ТСО (22)'!$B$6:$G$6</c:f>
              <c:strCache>
                <c:ptCount val="6"/>
                <c:pt idx="0">
                  <c:v>2018 г.</c:v>
                </c:pt>
                <c:pt idx="1">
                  <c:v>2019 г.</c:v>
                </c:pt>
                <c:pt idx="2">
                  <c:v>2020 г.</c:v>
                </c:pt>
                <c:pt idx="3">
                  <c:v>2021 г.</c:v>
                </c:pt>
                <c:pt idx="4">
                  <c:v>2022 г.</c:v>
                </c:pt>
                <c:pt idx="5">
                  <c:v>2023 г.</c:v>
                </c:pt>
              </c:strCache>
            </c:strRef>
          </c:cat>
          <c:val>
            <c:numRef>
              <c:f>'Расходы Ач без возм ТСО (22)'!$B$7:$G$7</c:f>
              <c:numCache>
                <c:formatCode>#,##0</c:formatCode>
                <c:ptCount val="6"/>
                <c:pt idx="0">
                  <c:v>2821.7991999999999</c:v>
                </c:pt>
                <c:pt idx="1">
                  <c:v>3129.2651999999998</c:v>
                </c:pt>
                <c:pt idx="2">
                  <c:v>3488.3595000000014</c:v>
                </c:pt>
                <c:pt idx="3">
                  <c:v>3884.0637999999999</c:v>
                </c:pt>
                <c:pt idx="4">
                  <c:v>4848.5280000000002</c:v>
                </c:pt>
                <c:pt idx="5">
                  <c:v>4733.7462000000014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83-4380-BC7D-AD529B6508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6902656"/>
        <c:axId val="86904192"/>
      </c:barChart>
      <c:lineChart>
        <c:grouping val="standard"/>
        <c:varyColors val="0"/>
        <c:ser>
          <c:idx val="1"/>
          <c:order val="1"/>
          <c:tx>
            <c:v>Инфляция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'Расходы Ач без возм ТСО (22)'!$B$6:$G$6</c:f>
              <c:strCache>
                <c:ptCount val="6"/>
                <c:pt idx="0">
                  <c:v>2018 г.</c:v>
                </c:pt>
                <c:pt idx="1">
                  <c:v>2019 г.</c:v>
                </c:pt>
                <c:pt idx="2">
                  <c:v>2020 г.</c:v>
                </c:pt>
                <c:pt idx="3">
                  <c:v>2021 г.</c:v>
                </c:pt>
                <c:pt idx="4">
                  <c:v>2022 г.</c:v>
                </c:pt>
                <c:pt idx="5">
                  <c:v>2023 г.</c:v>
                </c:pt>
              </c:strCache>
            </c:strRef>
          </c:cat>
          <c:val>
            <c:numRef>
              <c:f>'Расходы Ач без возм ТСО (22)'!$B$8:$G$8</c:f>
              <c:numCache>
                <c:formatCode>#,##0</c:formatCode>
                <c:ptCount val="6"/>
                <c:pt idx="0">
                  <c:v>2821.7991999999999</c:v>
                </c:pt>
                <c:pt idx="1">
                  <c:v>2906.4531760000027</c:v>
                </c:pt>
                <c:pt idx="2">
                  <c:v>3048.8693816239997</c:v>
                </c:pt>
                <c:pt idx="3">
                  <c:v>3304.9744096804161</c:v>
                </c:pt>
                <c:pt idx="4">
                  <c:v>3698.2663644323857</c:v>
                </c:pt>
                <c:pt idx="5">
                  <c:v>3971.9380754003823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783-4380-BC7D-AD529B6508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6902656"/>
        <c:axId val="86904192"/>
      </c:lineChart>
      <c:catAx>
        <c:axId val="86902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86904192"/>
        <c:crosses val="autoZero"/>
        <c:auto val="1"/>
        <c:lblAlgn val="ctr"/>
        <c:lblOffset val="100"/>
        <c:noMultiLvlLbl val="0"/>
      </c:catAx>
      <c:valAx>
        <c:axId val="86904192"/>
        <c:scaling>
          <c:orientation val="minMax"/>
          <c:max val="5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r>
                  <a:rPr lang="ru-RU" sz="1400" b="1" i="0" baseline="0">
                    <a:latin typeface="Times New Roman" panose="02020603050405020304" pitchFamily="18" charset="0"/>
                  </a:rPr>
                  <a:t>Млн. руб.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pPr>
              <a:endParaRPr lang="ru-RU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86902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Расходы, млн. руб.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'Расходы Кан без возм ТСО (23)'!$B$6:$G$6</c:f>
              <c:strCache>
                <c:ptCount val="6"/>
                <c:pt idx="0">
                  <c:v>2018 г.</c:v>
                </c:pt>
                <c:pt idx="1">
                  <c:v>2019 г.</c:v>
                </c:pt>
                <c:pt idx="2">
                  <c:v>2020 г.</c:v>
                </c:pt>
                <c:pt idx="3">
                  <c:v>2021 г.</c:v>
                </c:pt>
                <c:pt idx="4">
                  <c:v>2022 г.</c:v>
                </c:pt>
                <c:pt idx="5">
                  <c:v>2023 г.</c:v>
                </c:pt>
              </c:strCache>
            </c:strRef>
          </c:cat>
          <c:val>
            <c:numRef>
              <c:f>'Расходы Кан без возм ТСО (23)'!$B$7:$G$7</c:f>
              <c:numCache>
                <c:formatCode>#,##0</c:formatCode>
                <c:ptCount val="6"/>
                <c:pt idx="0">
                  <c:v>2065.6508000000003</c:v>
                </c:pt>
                <c:pt idx="1">
                  <c:v>2440.2464999999988</c:v>
                </c:pt>
                <c:pt idx="2">
                  <c:v>2383.7311000000013</c:v>
                </c:pt>
                <c:pt idx="3">
                  <c:v>2980.4252999999999</c:v>
                </c:pt>
                <c:pt idx="4">
                  <c:v>3236.7858999999985</c:v>
                </c:pt>
                <c:pt idx="5">
                  <c:v>3474.7707999999998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B2E-436E-9F88-C9D0071552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259392"/>
        <c:axId val="87273472"/>
      </c:barChart>
      <c:lineChart>
        <c:grouping val="standard"/>
        <c:varyColors val="0"/>
        <c:ser>
          <c:idx val="1"/>
          <c:order val="1"/>
          <c:tx>
            <c:v>Инфляция</c:v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'Расходы Кан без возм ТСО (23)'!$B$6:$G$6</c:f>
              <c:strCache>
                <c:ptCount val="6"/>
                <c:pt idx="0">
                  <c:v>2018 г.</c:v>
                </c:pt>
                <c:pt idx="1">
                  <c:v>2019 г.</c:v>
                </c:pt>
                <c:pt idx="2">
                  <c:v>2020 г.</c:v>
                </c:pt>
                <c:pt idx="3">
                  <c:v>2021 г.</c:v>
                </c:pt>
                <c:pt idx="4">
                  <c:v>2022 г.</c:v>
                </c:pt>
                <c:pt idx="5">
                  <c:v>2023 г.</c:v>
                </c:pt>
              </c:strCache>
            </c:strRef>
          </c:cat>
          <c:val>
            <c:numRef>
              <c:f>'Расходы Кан без возм ТСО (23)'!$B$8:$G$8</c:f>
              <c:numCache>
                <c:formatCode>#,##0</c:formatCode>
                <c:ptCount val="6"/>
                <c:pt idx="0">
                  <c:v>2065.6508000000003</c:v>
                </c:pt>
                <c:pt idx="1">
                  <c:v>2127.6203240000004</c:v>
                </c:pt>
                <c:pt idx="2">
                  <c:v>2231.8737198760032</c:v>
                </c:pt>
                <c:pt idx="3">
                  <c:v>2419.3511123455887</c:v>
                </c:pt>
                <c:pt idx="4">
                  <c:v>2707.2538947147077</c:v>
                </c:pt>
                <c:pt idx="5">
                  <c:v>2907.5906829235978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2E-436E-9F88-C9D0071552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259392"/>
        <c:axId val="87273472"/>
      </c:lineChart>
      <c:catAx>
        <c:axId val="87259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87273472"/>
        <c:crosses val="autoZero"/>
        <c:auto val="1"/>
        <c:lblAlgn val="ctr"/>
        <c:lblOffset val="100"/>
        <c:noMultiLvlLbl val="0"/>
      </c:catAx>
      <c:valAx>
        <c:axId val="872734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+mn-cs"/>
                  </a:defRPr>
                </a:pPr>
                <a:r>
                  <a:rPr lang="ru-RU" sz="1400" b="1" i="0" baseline="0">
                    <a:latin typeface="Times New Roman" panose="02020603050405020304" pitchFamily="18" charset="0"/>
                  </a:rPr>
                  <a:t>Млн. руб.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+mn-cs"/>
                </a:defRPr>
              </a:pPr>
              <a:endParaRPr lang="ru-RU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/>
          </a:p>
        </c:txPr>
        <c:crossAx val="87259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C7C0BA-EE93-4928-97E4-838814214786}" type="datetimeFigureOut">
              <a:rPr lang="ru-RU" smtClean="0"/>
              <a:pPr/>
              <a:t>16.05.2024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D9DFD-B6BE-4E82-A7B6-4520A876FE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3450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D9DFD-B6BE-4E82-A7B6-4520A876FE6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3D9DFD-B6BE-4E82-A7B6-4520A876FE68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60611-235A-4B86-8A5C-22F579C1E259}" type="datetime1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666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0C164-85F8-47C3-946A-245FA16BDE50}" type="datetime1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10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DA753-BC61-4B6F-A797-32BC23CAADB5}" type="datetime1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20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D3E6F-70B5-42CA-8565-7B0D42C17E98}" type="datetime1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520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6868B-E462-47E3-9845-31AE05D60214}" type="datetime1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69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817948-E307-49F3-AE72-11B67DFDC3DB}" type="datetime1">
              <a:rPr lang="ru-RU" smtClean="0"/>
              <a:pPr/>
              <a:t>16.05.2024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11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8F4FC-20B3-4BA4-8C9D-0BFE02A68E02}" type="datetime1">
              <a:rPr lang="ru-RU" smtClean="0"/>
              <a:pPr/>
              <a:t>16.05.2024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365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2E4D2-CDF3-429D-BC63-4657C21945D2}" type="datetime1">
              <a:rPr lang="ru-RU" smtClean="0"/>
              <a:pPr/>
              <a:t>16.05.2024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8579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05A3A-A3E3-4201-BCFB-87B8C8D49EE8}" type="datetime1">
              <a:rPr lang="ru-RU" smtClean="0"/>
              <a:pPr/>
              <a:t>16.05.2024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549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1BBE1-0576-40D6-A44B-78C438B70A43}" type="datetime1">
              <a:rPr lang="ru-RU" smtClean="0"/>
              <a:pPr/>
              <a:t>16.05.2024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60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1DE90-9F3D-4579-9300-AB81619127AA}" type="datetime1">
              <a:rPr lang="ru-RU" smtClean="0"/>
              <a:pPr/>
              <a:t>16.05.2024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004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D0951-5232-4C10-BE4D-6DE7D3AEE611}" type="datetime1">
              <a:rPr lang="ru-RU" smtClean="0"/>
              <a:pPr/>
              <a:t>16.05.2024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39A12-5843-4601-B688-80C3638BC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168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35560" y="332656"/>
            <a:ext cx="8136904" cy="5832648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Счетной палаты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внешней проверки отчета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бюджета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ЗАТО Железногорск 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4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год</a:t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9624392" y="116632"/>
            <a:ext cx="789319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0855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E82B49-B3D1-DC7D-82E4-AB5703F50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950896" cy="1143000"/>
          </a:xfrm>
        </p:spPr>
        <p:txBody>
          <a:bodyPr/>
          <a:lstStyle/>
          <a:p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Динамика собственных доходов бюджетов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всех МО края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(без учета субвенций)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85DB5FF-A9D0-4586-0A11-F972B606E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8328" y="6309320"/>
            <a:ext cx="2844800" cy="365125"/>
          </a:xfrm>
        </p:spPr>
        <p:txBody>
          <a:bodyPr/>
          <a:lstStyle/>
          <a:p>
            <a:fld id="{B8E39A12-5843-4601-B688-80C3638BC7D1}" type="slidenum">
              <a:rPr lang="ru-RU" sz="2500">
                <a:solidFill>
                  <a:schemeClr val="tx1"/>
                </a:solidFill>
              </a:rPr>
              <a:pPr/>
              <a:t>10</a:t>
            </a:fld>
            <a:endParaRPr lang="ru-RU" sz="2500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C:\Documents and Settings\Vinokurova\Рабочий стол\Новый бланк благодарности\Эмблемы города\2.png">
            <a:extLst>
              <a:ext uri="{FF2B5EF4-FFF2-40B4-BE49-F238E27FC236}">
                <a16:creationId xmlns:a16="http://schemas.microsoft.com/office/drawing/2014/main" id="{F4214A3B-59E8-A541-6496-AA9A77A20EF7}"/>
              </a:ext>
            </a:extLst>
          </p:cNvPr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903454" y="450094"/>
            <a:ext cx="610227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5B8A94A7-49B8-2EF7-A48F-AB1B51E77804}"/>
              </a:ext>
            </a:extLst>
          </p:cNvPr>
          <p:cNvSpPr txBox="1">
            <a:spLocks/>
          </p:cNvSpPr>
          <p:nvPr/>
        </p:nvSpPr>
        <p:spPr>
          <a:xfrm>
            <a:off x="8472264" y="1969269"/>
            <a:ext cx="1021904" cy="796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63458C57-982D-A541-1092-9A8A74F803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3409329"/>
              </p:ext>
            </p:extLst>
          </p:nvPr>
        </p:nvGraphicFramePr>
        <p:xfrm>
          <a:off x="623392" y="1340768"/>
          <a:ext cx="1110672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832304" y="2564904"/>
            <a:ext cx="7777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+41%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760296" y="1772816"/>
            <a:ext cx="84978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+79%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5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5520" y="0"/>
            <a:ext cx="8892480" cy="922114"/>
          </a:xfrm>
        </p:spPr>
        <p:txBody>
          <a:bodyPr>
            <a:normAutofit fontScale="90000"/>
          </a:bodyPr>
          <a:lstStyle/>
          <a:p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исполнения планов по доходам бюджета </a:t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ЗАТО Железногорск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2023 году,   млн.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8006892"/>
              </p:ext>
            </p:extLst>
          </p:nvPr>
        </p:nvGraphicFramePr>
        <p:xfrm>
          <a:off x="1703512" y="908726"/>
          <a:ext cx="8928992" cy="5840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96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409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групп доходов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2023 г.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 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уточненного плана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1 391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1 381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Итого доходов с территории ЗАТО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1 573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1 576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1 566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573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17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безвозмездных поступлений от других бюджетов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3 162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391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 от государственных, негосударственных организаций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391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возврата  организациями субсидий, субвенций, иных МТБ прошлых лет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913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в краевой бюджет остатков субсидий, субвенций, иных МТБ прошлых лет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 ДОХОДОВ,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9984432" y="0"/>
            <a:ext cx="683568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1399912" y="6380946"/>
            <a:ext cx="79208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/>
              <a:t>11</a:t>
            </a:r>
          </a:p>
        </p:txBody>
      </p:sp>
      <p:pic>
        <p:nvPicPr>
          <p:cNvPr id="3" name="Рисунок 2" descr="C:\Documents and Settings\Vinokurova\Рабочий стол\Новый бланк благодарности\Эмблемы города\2.png">
            <a:extLst>
              <a:ext uri="{FF2B5EF4-FFF2-40B4-BE49-F238E27FC236}">
                <a16:creationId xmlns:a16="http://schemas.microsoft.com/office/drawing/2014/main" id="{E234AA0C-E535-9741-237C-8A6F267F6F8A}"/>
              </a:ext>
            </a:extLst>
          </p:cNvPr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903454" y="450094"/>
            <a:ext cx="610227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22506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775520" y="0"/>
            <a:ext cx="8507288" cy="810344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Структурная и общая динамика бюджетных расходов 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ЗАТО Железногорск 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2018-2023 г.г., млн.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 descr="C:\Documents and Settings\Vinokurova\Рабочий стол\Новый бланк благодарности\Эмблемы города\2.png"/>
          <p:cNvPicPr/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056441" y="44624"/>
            <a:ext cx="501287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483752" y="6380946"/>
            <a:ext cx="70824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/>
              <a:t>12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56A4195D-7A2C-A2E3-A06C-BE1C428012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5915343"/>
              </p:ext>
            </p:extLst>
          </p:nvPr>
        </p:nvGraphicFramePr>
        <p:xfrm>
          <a:off x="1716981" y="747189"/>
          <a:ext cx="8699499" cy="5812411"/>
        </p:xfrm>
        <a:graphic>
          <a:graphicData uri="http://schemas.openxmlformats.org/drawingml/2006/table">
            <a:tbl>
              <a:tblPr/>
              <a:tblGrid>
                <a:gridCol w="2883970">
                  <a:extLst>
                    <a:ext uri="{9D8B030D-6E8A-4147-A177-3AD203B41FA5}">
                      <a16:colId xmlns:a16="http://schemas.microsoft.com/office/drawing/2014/main" val="1366898122"/>
                    </a:ext>
                  </a:extLst>
                </a:gridCol>
                <a:gridCol w="942287">
                  <a:extLst>
                    <a:ext uri="{9D8B030D-6E8A-4147-A177-3AD203B41FA5}">
                      <a16:colId xmlns:a16="http://schemas.microsoft.com/office/drawing/2014/main" val="1791742214"/>
                    </a:ext>
                  </a:extLst>
                </a:gridCol>
                <a:gridCol w="964496">
                  <a:extLst>
                    <a:ext uri="{9D8B030D-6E8A-4147-A177-3AD203B41FA5}">
                      <a16:colId xmlns:a16="http://schemas.microsoft.com/office/drawing/2014/main" val="3036806074"/>
                    </a:ext>
                  </a:extLst>
                </a:gridCol>
                <a:gridCol w="1002568">
                  <a:extLst>
                    <a:ext uri="{9D8B030D-6E8A-4147-A177-3AD203B41FA5}">
                      <a16:colId xmlns:a16="http://schemas.microsoft.com/office/drawing/2014/main" val="2406524338"/>
                    </a:ext>
                  </a:extLst>
                </a:gridCol>
                <a:gridCol w="951805">
                  <a:extLst>
                    <a:ext uri="{9D8B030D-6E8A-4147-A177-3AD203B41FA5}">
                      <a16:colId xmlns:a16="http://schemas.microsoft.com/office/drawing/2014/main" val="3268519483"/>
                    </a:ext>
                  </a:extLst>
                </a:gridCol>
                <a:gridCol w="1002568">
                  <a:extLst>
                    <a:ext uri="{9D8B030D-6E8A-4147-A177-3AD203B41FA5}">
                      <a16:colId xmlns:a16="http://schemas.microsoft.com/office/drawing/2014/main" val="1267981189"/>
                    </a:ext>
                  </a:extLst>
                </a:gridCol>
                <a:gridCol w="951805">
                  <a:extLst>
                    <a:ext uri="{9D8B030D-6E8A-4147-A177-3AD203B41FA5}">
                      <a16:colId xmlns:a16="http://schemas.microsoft.com/office/drawing/2014/main" val="2241153845"/>
                    </a:ext>
                  </a:extLst>
                </a:gridCol>
              </a:tblGrid>
              <a:tr h="2089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расходов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 г.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 г.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2020 г.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 г.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 г.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г.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0366"/>
                  </a:ext>
                </a:extLst>
              </a:tr>
              <a:tr h="29099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472378"/>
                  </a:ext>
                </a:extLst>
              </a:tr>
              <a:tr h="61117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4010392"/>
                  </a:ext>
                </a:extLst>
              </a:tr>
              <a:tr h="259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7"/>
                  </a:ext>
                </a:extLst>
              </a:tr>
              <a:tr h="41006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Жилищно-коммунальное хозяйство,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0407833"/>
                  </a:ext>
                </a:extLst>
              </a:tr>
              <a:tr h="611171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0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т. ч. без учета возмещения затрат теплоснабжающих организаций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0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7427034"/>
                  </a:ext>
                </a:extLst>
              </a:tr>
              <a:tr h="259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1,5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3,4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1039986"/>
                  </a:ext>
                </a:extLst>
              </a:tr>
              <a:tr h="259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480773"/>
                  </a:ext>
                </a:extLst>
              </a:tr>
              <a:tr h="259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Культура, кинематография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1338685"/>
                  </a:ext>
                </a:extLst>
              </a:tr>
              <a:tr h="259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2668313"/>
                  </a:ext>
                </a:extLst>
              </a:tr>
              <a:tr h="259237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671288"/>
                  </a:ext>
                </a:extLst>
              </a:tr>
              <a:tr h="290994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606389"/>
                  </a:ext>
                </a:extLst>
              </a:tr>
              <a:tr h="32410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РАСХОДОВ,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4 631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702321"/>
                  </a:ext>
                </a:extLst>
              </a:tr>
              <a:tr h="611171"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600" b="1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т. ч. без учета возмещения затрат теплоснабжающих организаций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4 316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000" b="1" i="1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4 688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436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6368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0"/>
            <a:ext cx="8902824" cy="531440"/>
          </a:xfrm>
        </p:spPr>
        <p:txBody>
          <a:bodyPr>
            <a:normAutofit fontScale="90000"/>
          </a:bodyPr>
          <a:lstStyle/>
          <a:p>
            <a:br>
              <a:rPr lang="ru-RU" sz="2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исполнения планов по  расходам бюджета    </a:t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ЗАТО Железногорск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2023 году,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млн. рублей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884175"/>
              </p:ext>
            </p:extLst>
          </p:nvPr>
        </p:nvGraphicFramePr>
        <p:xfrm>
          <a:off x="1703512" y="836710"/>
          <a:ext cx="8640960" cy="583891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8756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расходов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план 2023г.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 от уточнен. плана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уточненного плана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6574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-1,9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окружающей среды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</a:t>
                      </a:r>
                      <a:r>
                        <a:rPr lang="ru-RU" sz="2000" b="0" i="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570</a:t>
                      </a:r>
                      <a:endParaRPr lang="ru-RU" sz="2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 и кинематография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-1,5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0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823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9984432" y="0"/>
            <a:ext cx="683568" cy="76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424592" y="6381327"/>
            <a:ext cx="611560" cy="476673"/>
          </a:xfrm>
        </p:spPr>
        <p:txBody>
          <a:bodyPr/>
          <a:lstStyle/>
          <a:p>
            <a:fld id="{B8E39A12-5843-4601-B688-80C3638BC7D1}" type="slidenum">
              <a:rPr lang="ru-RU" sz="2500">
                <a:solidFill>
                  <a:schemeClr val="tx1"/>
                </a:solidFill>
              </a:rPr>
              <a:pPr/>
              <a:t>13</a:t>
            </a:fld>
            <a:endParaRPr lang="ru-RU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844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53F35F-B04E-9047-EF18-11FCB76ED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Динамика общих расходов бюджетов отдельных городских округов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0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Красноярского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края в 2018-2023 г.г., млн. руб.</a:t>
            </a:r>
            <a:endParaRPr lang="ru-RU" dirty="0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34D73018-ED9D-3864-8B10-0B04977D24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0615169"/>
              </p:ext>
            </p:extLst>
          </p:nvPr>
        </p:nvGraphicFramePr>
        <p:xfrm>
          <a:off x="479376" y="1242183"/>
          <a:ext cx="10801201" cy="4307676"/>
        </p:xfrm>
        <a:graphic>
          <a:graphicData uri="http://schemas.openxmlformats.org/drawingml/2006/table">
            <a:tbl>
              <a:tblPr/>
              <a:tblGrid>
                <a:gridCol w="3744416">
                  <a:extLst>
                    <a:ext uri="{9D8B030D-6E8A-4147-A177-3AD203B41FA5}">
                      <a16:colId xmlns:a16="http://schemas.microsoft.com/office/drawing/2014/main" val="2343484534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3993828875"/>
                    </a:ext>
                  </a:extLst>
                </a:gridCol>
                <a:gridCol w="1123609">
                  <a:extLst>
                    <a:ext uri="{9D8B030D-6E8A-4147-A177-3AD203B41FA5}">
                      <a16:colId xmlns:a16="http://schemas.microsoft.com/office/drawing/2014/main" val="1938021276"/>
                    </a:ext>
                  </a:extLst>
                </a:gridCol>
                <a:gridCol w="1244777">
                  <a:extLst>
                    <a:ext uri="{9D8B030D-6E8A-4147-A177-3AD203B41FA5}">
                      <a16:colId xmlns:a16="http://schemas.microsoft.com/office/drawing/2014/main" val="3587458463"/>
                    </a:ext>
                  </a:extLst>
                </a:gridCol>
                <a:gridCol w="1181751">
                  <a:extLst>
                    <a:ext uri="{9D8B030D-6E8A-4147-A177-3AD203B41FA5}">
                      <a16:colId xmlns:a16="http://schemas.microsoft.com/office/drawing/2014/main" val="2751267507"/>
                    </a:ext>
                  </a:extLst>
                </a:gridCol>
                <a:gridCol w="1244777">
                  <a:extLst>
                    <a:ext uri="{9D8B030D-6E8A-4147-A177-3AD203B41FA5}">
                      <a16:colId xmlns:a16="http://schemas.microsoft.com/office/drawing/2014/main" val="2720994497"/>
                    </a:ext>
                  </a:extLst>
                </a:gridCol>
                <a:gridCol w="1181751">
                  <a:extLst>
                    <a:ext uri="{9D8B030D-6E8A-4147-A177-3AD203B41FA5}">
                      <a16:colId xmlns:a16="http://schemas.microsoft.com/office/drawing/2014/main" val="3582216630"/>
                    </a:ext>
                  </a:extLst>
                </a:gridCol>
              </a:tblGrid>
              <a:tr h="70839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городских округов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2020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9274"/>
                  </a:ext>
                </a:extLst>
              </a:tr>
              <a:tr h="358748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ЗАТО Железногорск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4 631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9583692"/>
                  </a:ext>
                </a:extLst>
              </a:tr>
              <a:tr h="358748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ЗАТО Зеленогорск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3 152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3 360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1272579"/>
                  </a:ext>
                </a:extLst>
              </a:tr>
              <a:tr h="358748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Красноярск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34 286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34 687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35 464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41 940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51 305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55 587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887072"/>
                  </a:ext>
                </a:extLst>
              </a:tr>
              <a:tr h="358748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Норильск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18 128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19 257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19 544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22 625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29 816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33 714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253853"/>
                  </a:ext>
                </a:extLst>
              </a:tr>
              <a:tr h="358748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Ачинск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3 159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3 904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723901"/>
                  </a:ext>
                </a:extLst>
              </a:tr>
              <a:tr h="358748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Канск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2 989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3 488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4070468"/>
                  </a:ext>
                </a:extLst>
              </a:tr>
              <a:tr h="358748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Лесосибирск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1 967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2 191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2 479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2 836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4 991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4 847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7090892"/>
                  </a:ext>
                </a:extLst>
              </a:tr>
              <a:tr h="358748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Минусинск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2 053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3 029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4 170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4 383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437165"/>
                  </a:ext>
                </a:extLst>
              </a:tr>
              <a:tr h="564351">
                <a:tc>
                  <a:txBody>
                    <a:bodyPr/>
                    <a:lstStyle/>
                    <a:p>
                      <a:pPr algn="l" fontAlgn="b"/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По всем МО края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134 112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143 158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144 763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166 038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203 524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4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218 543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505870"/>
                  </a:ext>
                </a:extLst>
              </a:tr>
            </a:tbl>
          </a:graphicData>
        </a:graphic>
      </p:graphicFrame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36BC392-2C5E-06F6-1667-EEC0894FD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6600" y="6381328"/>
            <a:ext cx="576064" cy="365125"/>
          </a:xfrm>
        </p:spPr>
        <p:txBody>
          <a:bodyPr/>
          <a:lstStyle/>
          <a:p>
            <a:pPr algn="l"/>
            <a:r>
              <a:rPr lang="ru-RU" sz="2500" dirty="0">
                <a:solidFill>
                  <a:schemeClr val="tx1"/>
                </a:solidFill>
              </a:rPr>
              <a:t>14</a:t>
            </a:r>
          </a:p>
          <a:p>
            <a:endParaRPr lang="ru-RU" dirty="0"/>
          </a:p>
        </p:txBody>
      </p:sp>
      <p:pic>
        <p:nvPicPr>
          <p:cNvPr id="6" name="Рисунок 5" descr="C:\Documents and Settings\Vinokurova\Рабочий стол\Новый бланк благодарности\Эмблемы города\2.png">
            <a:extLst>
              <a:ext uri="{FF2B5EF4-FFF2-40B4-BE49-F238E27FC236}">
                <a16:creationId xmlns:a16="http://schemas.microsoft.com/office/drawing/2014/main" id="{9D1DF170-615E-BB60-D2EF-330E48F3C941}"/>
              </a:ext>
            </a:extLst>
          </p:cNvPr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488488" y="450094"/>
            <a:ext cx="610227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6431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523604-CC49-39F5-24C4-C50007E03C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9182"/>
            <a:ext cx="9590856" cy="1143000"/>
          </a:xfrm>
        </p:spPr>
        <p:txBody>
          <a:bodyPr/>
          <a:lstStyle/>
          <a:p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бюджетных расходов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ЗАТО Железногорск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без учета возмещения затрат теплоснабжающих организаций 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 период 2018-2023 г.г., млн. руб. 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5BD0249-A052-EF38-9A6B-8B816AF72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336" y="6381328"/>
            <a:ext cx="2844800" cy="365125"/>
          </a:xfrm>
        </p:spPr>
        <p:txBody>
          <a:bodyPr/>
          <a:lstStyle/>
          <a:p>
            <a:r>
              <a:rPr lang="ru-RU" sz="2500" dirty="0">
                <a:solidFill>
                  <a:schemeClr val="tx1"/>
                </a:solidFill>
              </a:rPr>
              <a:t>15</a:t>
            </a:r>
          </a:p>
        </p:txBody>
      </p:sp>
      <p:pic>
        <p:nvPicPr>
          <p:cNvPr id="6" name="Рисунок 5" descr="C:\Documents and Settings\Vinokurova\Рабочий стол\Новый бланк благодарности\Эмблемы города\2.png">
            <a:extLst>
              <a:ext uri="{FF2B5EF4-FFF2-40B4-BE49-F238E27FC236}">
                <a16:creationId xmlns:a16="http://schemas.microsoft.com/office/drawing/2014/main" id="{F26A6B3B-04A2-2508-4E95-046DF4B04DE7}"/>
              </a:ext>
            </a:extLst>
          </p:cNvPr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488488" y="450094"/>
            <a:ext cx="610227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DE826CA1-E318-1907-1A80-70CD3FD1A553}"/>
              </a:ext>
            </a:extLst>
          </p:cNvPr>
          <p:cNvSpPr txBox="1">
            <a:spLocks/>
          </p:cNvSpPr>
          <p:nvPr/>
        </p:nvSpPr>
        <p:spPr>
          <a:xfrm>
            <a:off x="8616280" y="2132856"/>
            <a:ext cx="1021904" cy="796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1F1C6553-DE03-61F6-F59B-C8631EADB5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860328"/>
              </p:ext>
            </p:extLst>
          </p:nvPr>
        </p:nvGraphicFramePr>
        <p:xfrm>
          <a:off x="609600" y="1340768"/>
          <a:ext cx="10972800" cy="47853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F5EDDAA9-8537-EC54-300A-273F23414C65}"/>
              </a:ext>
            </a:extLst>
          </p:cNvPr>
          <p:cNvSpPr txBox="1"/>
          <p:nvPr/>
        </p:nvSpPr>
        <p:spPr>
          <a:xfrm>
            <a:off x="8688288" y="1916832"/>
            <a:ext cx="10219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+41%</a:t>
            </a:r>
            <a:endParaRPr lang="ru-RU" sz="2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8688288" y="2348880"/>
            <a:ext cx="843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+33%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697157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737214-D996-5823-D94D-0E98573D3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Динамика бюджетных расходов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ЗАТО Зеленогорск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без учета возмещения затрат теплоснабжающих организаций 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 период 2018-2023 г.г., млн. руб. 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39F8580-A7DD-85DA-0E7C-8363F84C6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336" y="6309320"/>
            <a:ext cx="2844800" cy="365125"/>
          </a:xfrm>
        </p:spPr>
        <p:txBody>
          <a:bodyPr/>
          <a:lstStyle/>
          <a:p>
            <a:fld id="{B8E39A12-5843-4601-B688-80C3638BC7D1}" type="slidenum">
              <a:rPr lang="ru-RU" sz="2500">
                <a:solidFill>
                  <a:schemeClr val="tx1"/>
                </a:solidFill>
              </a:rPr>
              <a:pPr/>
              <a:t>16</a:t>
            </a:fld>
            <a:endParaRPr lang="ru-RU" sz="2500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C:\Documents and Settings\Vinokurova\Рабочий стол\Новый бланк благодарности\Эмблемы города\2.png">
            <a:extLst>
              <a:ext uri="{FF2B5EF4-FFF2-40B4-BE49-F238E27FC236}">
                <a16:creationId xmlns:a16="http://schemas.microsoft.com/office/drawing/2014/main" id="{0CCB4A94-114D-E083-AE6C-4F9AE81916AE}"/>
              </a:ext>
            </a:extLst>
          </p:cNvPr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488488" y="450094"/>
            <a:ext cx="610227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FB22C70E-4C9B-720E-29D4-9EFDC8D5BD58}"/>
              </a:ext>
            </a:extLst>
          </p:cNvPr>
          <p:cNvSpPr txBox="1">
            <a:spLocks/>
          </p:cNvSpPr>
          <p:nvPr/>
        </p:nvSpPr>
        <p:spPr>
          <a:xfrm>
            <a:off x="8688288" y="1844824"/>
            <a:ext cx="1021904" cy="796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EB705374-085D-44AF-7AAB-C7AAC34BECC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3272585"/>
              </p:ext>
            </p:extLst>
          </p:nvPr>
        </p:nvGraphicFramePr>
        <p:xfrm>
          <a:off x="609600" y="1412776"/>
          <a:ext cx="10972800" cy="4713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CD3C6FD-92DD-C833-CE94-334E3237830D}"/>
              </a:ext>
            </a:extLst>
          </p:cNvPr>
          <p:cNvSpPr txBox="1"/>
          <p:nvPr/>
        </p:nvSpPr>
        <p:spPr>
          <a:xfrm>
            <a:off x="8616280" y="1772816"/>
            <a:ext cx="96050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+41%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616280" y="2132856"/>
            <a:ext cx="843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+35%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29000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C293AF-8F50-9EA2-8E68-7BAB088DE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Динамика бюджетных расходов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г. Ачинска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без учета возмещения затрат теплоснабжающих организаций 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 период 2018-2023 г.г., млн. руб.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2847446-780F-9B01-7F89-78ADACB7C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336" y="6381328"/>
            <a:ext cx="2844800" cy="365125"/>
          </a:xfrm>
        </p:spPr>
        <p:txBody>
          <a:bodyPr/>
          <a:lstStyle/>
          <a:p>
            <a:fld id="{B8E39A12-5843-4601-B688-80C3638BC7D1}" type="slidenum">
              <a:rPr lang="ru-RU" sz="2500">
                <a:solidFill>
                  <a:schemeClr val="tx1"/>
                </a:solidFill>
              </a:rPr>
              <a:pPr/>
              <a:t>17</a:t>
            </a:fld>
            <a:endParaRPr lang="ru-RU" sz="2500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C:\Documents and Settings\Vinokurova\Рабочий стол\Новый бланк благодарности\Эмблемы города\2.png">
            <a:extLst>
              <a:ext uri="{FF2B5EF4-FFF2-40B4-BE49-F238E27FC236}">
                <a16:creationId xmlns:a16="http://schemas.microsoft.com/office/drawing/2014/main" id="{7D3FF458-84D6-EBCF-65E0-E7136E2DE51B}"/>
              </a:ext>
            </a:extLst>
          </p:cNvPr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488488" y="450094"/>
            <a:ext cx="610227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EA310DD5-5C71-8712-C89B-B853473DD2AE}"/>
              </a:ext>
            </a:extLst>
          </p:cNvPr>
          <p:cNvSpPr txBox="1">
            <a:spLocks/>
          </p:cNvSpPr>
          <p:nvPr/>
        </p:nvSpPr>
        <p:spPr>
          <a:xfrm>
            <a:off x="8649947" y="1417638"/>
            <a:ext cx="1021904" cy="796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3" name="Объект 12">
            <a:extLst>
              <a:ext uri="{FF2B5EF4-FFF2-40B4-BE49-F238E27FC236}">
                <a16:creationId xmlns:a16="http://schemas.microsoft.com/office/drawing/2014/main" id="{0AA46DD3-C521-367B-E851-AD5B026FEF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5238478"/>
              </p:ext>
            </p:extLst>
          </p:nvPr>
        </p:nvGraphicFramePr>
        <p:xfrm>
          <a:off x="609600" y="1484784"/>
          <a:ext cx="10972800" cy="4641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59E8184-6803-5140-6CB0-A0AD07EE49CC}"/>
              </a:ext>
            </a:extLst>
          </p:cNvPr>
          <p:cNvSpPr txBox="1"/>
          <p:nvPr/>
        </p:nvSpPr>
        <p:spPr>
          <a:xfrm>
            <a:off x="8752653" y="2263154"/>
            <a:ext cx="91919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+41%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688288" y="1700808"/>
            <a:ext cx="843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+68%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010036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515A6D-D36C-CB24-AEBE-D94A86AE5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76" y="380172"/>
            <a:ext cx="10972800" cy="1143000"/>
          </a:xfrm>
        </p:spPr>
        <p:txBody>
          <a:bodyPr/>
          <a:lstStyle/>
          <a:p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Динамика бюджетных расходов </a:t>
            </a: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г.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</a:t>
            </a:r>
            <a:r>
              <a:rPr kumimoji="0" lang="ru-RU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нска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без учета возмещения затрат теплоснабжающих организаций 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 период 2018-2023 г.г., млн. руб.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4215CB-5B1E-3D96-BAA5-5F925BB26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20336" y="6381328"/>
            <a:ext cx="2844800" cy="365125"/>
          </a:xfrm>
        </p:spPr>
        <p:txBody>
          <a:bodyPr/>
          <a:lstStyle/>
          <a:p>
            <a:fld id="{B8E39A12-5843-4601-B688-80C3638BC7D1}" type="slidenum">
              <a:rPr lang="ru-RU" sz="2500">
                <a:solidFill>
                  <a:schemeClr val="tx1"/>
                </a:solidFill>
              </a:rPr>
              <a:pPr/>
              <a:t>18</a:t>
            </a:fld>
            <a:endParaRPr lang="ru-RU" sz="2500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C:\Documents and Settings\Vinokurova\Рабочий стол\Новый бланк благодарности\Эмблемы города\2.png">
            <a:extLst>
              <a:ext uri="{FF2B5EF4-FFF2-40B4-BE49-F238E27FC236}">
                <a16:creationId xmlns:a16="http://schemas.microsoft.com/office/drawing/2014/main" id="{46CB4558-7130-7D92-9241-6E249D5C6767}"/>
              </a:ext>
            </a:extLst>
          </p:cNvPr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488488" y="450094"/>
            <a:ext cx="610227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CEDF7B37-8BC8-2B71-406A-4F5EEA3627EA}"/>
              </a:ext>
            </a:extLst>
          </p:cNvPr>
          <p:cNvSpPr txBox="1">
            <a:spLocks/>
          </p:cNvSpPr>
          <p:nvPr/>
        </p:nvSpPr>
        <p:spPr>
          <a:xfrm>
            <a:off x="8688288" y="1693766"/>
            <a:ext cx="1021904" cy="796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7318B5DF-5804-D17D-F55F-37852E0B7C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1869926"/>
              </p:ext>
            </p:extLst>
          </p:nvPr>
        </p:nvGraphicFramePr>
        <p:xfrm>
          <a:off x="609600" y="1772816"/>
          <a:ext cx="10972800" cy="4353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8B20379-3AE9-45A3-11A6-44DDE51F48E0}"/>
              </a:ext>
            </a:extLst>
          </p:cNvPr>
          <p:cNvSpPr txBox="1"/>
          <p:nvPr/>
        </p:nvSpPr>
        <p:spPr>
          <a:xfrm>
            <a:off x="8688288" y="2708920"/>
            <a:ext cx="102190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+41%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616280" y="2132856"/>
            <a:ext cx="843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+68%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11490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67C850-C776-E97F-B063-456F6ADB9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Динамика бюджетных расходов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всех МО края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kumimoji="0" lang="ru-RU" sz="20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без учета возмещения затрат теплоснабжающих организаций 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за период 2018-2023 г.г., млн. руб.  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55D39E5-2F13-02B0-DBFB-B015CFD5F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8328" y="6381328"/>
            <a:ext cx="2844800" cy="365125"/>
          </a:xfrm>
        </p:spPr>
        <p:txBody>
          <a:bodyPr/>
          <a:lstStyle/>
          <a:p>
            <a:fld id="{B8E39A12-5843-4601-B688-80C3638BC7D1}" type="slidenum">
              <a:rPr lang="ru-RU" sz="2500">
                <a:solidFill>
                  <a:schemeClr val="tx1"/>
                </a:solidFill>
              </a:rPr>
              <a:pPr/>
              <a:t>19</a:t>
            </a:fld>
            <a:endParaRPr lang="ru-RU" sz="2500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C:\Documents and Settings\Vinokurova\Рабочий стол\Новый бланк благодарности\Эмблемы города\2.png">
            <a:extLst>
              <a:ext uri="{FF2B5EF4-FFF2-40B4-BE49-F238E27FC236}">
                <a16:creationId xmlns:a16="http://schemas.microsoft.com/office/drawing/2014/main" id="{6ABF5C56-6A82-C4EB-EE67-086511ABE094}"/>
              </a:ext>
            </a:extLst>
          </p:cNvPr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488488" y="450094"/>
            <a:ext cx="610227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D167D72B-1023-C869-0FAA-ACD20BB17EE8}"/>
              </a:ext>
            </a:extLst>
          </p:cNvPr>
          <p:cNvSpPr txBox="1">
            <a:spLocks/>
          </p:cNvSpPr>
          <p:nvPr/>
        </p:nvSpPr>
        <p:spPr>
          <a:xfrm>
            <a:off x="8612263" y="1931975"/>
            <a:ext cx="1021904" cy="796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9E9373D5-F2CE-9AE7-415F-A56D23FB69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1870368"/>
              </p:ext>
            </p:extLst>
          </p:nvPr>
        </p:nvGraphicFramePr>
        <p:xfrm>
          <a:off x="623392" y="1412776"/>
          <a:ext cx="109728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832304" y="2420888"/>
            <a:ext cx="843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+41%</a:t>
            </a:r>
            <a:endParaRPr lang="ru-RU" sz="20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8832304" y="1988840"/>
            <a:ext cx="843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+65%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935879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0"/>
            <a:ext cx="8388424" cy="548680"/>
          </a:xfrm>
        </p:spPr>
        <p:txBody>
          <a:bodyPr>
            <a:noAutofit/>
          </a:bodyPr>
          <a:lstStyle/>
          <a:p>
            <a:br>
              <a:rPr lang="ru-RU" sz="3000" dirty="0"/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основных параметров местного бюджета </a:t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 2018-2023 г.г., млн.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077440"/>
              </p:ext>
            </p:extLst>
          </p:nvPr>
        </p:nvGraphicFramePr>
        <p:xfrm>
          <a:off x="1883024" y="1052737"/>
          <a:ext cx="8700095" cy="54701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2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27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Параметры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675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405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3 541</a:t>
                      </a:r>
                      <a:endParaRPr lang="ru-RU" sz="2800" b="1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405"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993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1405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1405"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930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43602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(-) 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</a:t>
                      </a:r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(+)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43602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Инфляция в РФ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" name="Рисунок 3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9912425" y="0"/>
            <a:ext cx="75557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424592" y="6237312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328707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:\Documents and Settings\Vinokurova\Рабочий стол\Новый бланк благодарности\Эмблемы города\2.png"/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1104023" y="75303"/>
            <a:ext cx="789319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143672" y="188641"/>
            <a:ext cx="5976664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500" b="1" u="sng" dirty="0"/>
              <a:t> ОСНОВНЫЕ ВЫВОДЫ И ПРЕДЛОЖЕНИЯ </a:t>
            </a:r>
          </a:p>
          <a:p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11352584" y="6309320"/>
            <a:ext cx="583166" cy="365125"/>
          </a:xfrm>
        </p:spPr>
        <p:txBody>
          <a:bodyPr/>
          <a:lstStyle/>
          <a:p>
            <a:fld id="{B8E39A12-5843-4601-B688-80C3638BC7D1}" type="slidenum">
              <a:rPr lang="ru-RU" sz="2500">
                <a:solidFill>
                  <a:schemeClr val="tx1"/>
                </a:solidFill>
              </a:rPr>
              <a:pPr/>
              <a:t>20</a:t>
            </a:fld>
            <a:endParaRPr lang="ru-RU" sz="25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47528" y="980728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defRPr/>
            </a:pPr>
            <a:r>
              <a:rPr lang="ru-RU" sz="2400" b="1" i="1" dirty="0"/>
              <a:t>    </a:t>
            </a:r>
            <a:endParaRPr lang="ru-RU" sz="2400" i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775520" y="4797153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400" dirty="0"/>
              <a:t>  </a:t>
            </a:r>
            <a:endParaRPr lang="ru-RU" sz="2500" i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4CE1528-1171-97CF-1D8A-26E932AA0628}"/>
              </a:ext>
            </a:extLst>
          </p:cNvPr>
          <p:cNvSpPr txBox="1"/>
          <p:nvPr/>
        </p:nvSpPr>
        <p:spPr>
          <a:xfrm>
            <a:off x="688298" y="753562"/>
            <a:ext cx="10231244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2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  В 2023 году в сопоставимом сравнении показателей рост доходов местного бюджета с учетом использованных остатков бюджетных средств позволил увеличить его расходную часть с превышением уровня инфляции. </a:t>
            </a:r>
          </a:p>
          <a:p>
            <a:pPr marR="0" lvl="0" indent="268288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При этом в целом за прошедшее пятилетие реального развития бюджетной сферы ЗАТО Железногорск не произошло.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2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Приоритетное финансирование в отчетном периоде получили программные направления, связанные с обеспечением граждан доступным жильем, поддержкой предпринимательства, охраной окружающей среды, управлением муниципальным имуществом, развитием транспортной системы и благоустройством, деятельностью гражданского общества.</a:t>
            </a:r>
            <a:endParaRPr lang="ru-RU" sz="23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7A5BF9-CCD1-7BB3-0220-9394851E2C20}"/>
              </a:ext>
            </a:extLst>
          </p:cNvPr>
          <p:cNvSpPr txBox="1"/>
          <p:nvPr/>
        </p:nvSpPr>
        <p:spPr>
          <a:xfrm>
            <a:off x="479376" y="4581128"/>
            <a:ext cx="10483961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marR="0" lvl="0" indent="0" algn="just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2500" b="1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2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По результатам внешней проверки о</a:t>
            </a:r>
            <a:r>
              <a:rPr kumimoji="0" lang="ru-RU" sz="2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тчет об исполнении местного бюджета за 2023 год рекомендуется Счетной палатой к утверждению. </a:t>
            </a:r>
            <a:endParaRPr kumimoji="0" lang="ru-RU" sz="2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759416-5633-45C6-BA8D-22775195AE71}"/>
              </a:ext>
            </a:extLst>
          </p:cNvPr>
          <p:cNvSpPr txBox="1"/>
          <p:nvPr/>
        </p:nvSpPr>
        <p:spPr>
          <a:xfrm>
            <a:off x="623392" y="5445224"/>
            <a:ext cx="10231244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Font typeface="Wingdings" pitchFamily="2" charset="2"/>
              <a:buChar char="v"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ru-RU" sz="2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Основной задачей ОМСУ остается деятельность по оптимизации и повышению эффективности бюджетных затрат, привлечению дополнительных средств из </a:t>
            </a:r>
            <a:r>
              <a:rPr lang="ru-RU" sz="2300" i="1" dirty="0">
                <a:solidFill>
                  <a:prstClr val="black"/>
                </a:solidFill>
              </a:rPr>
              <a:t>вышестоящих бюджетов</a:t>
            </a:r>
            <a:r>
              <a:rPr kumimoji="0" lang="ru-RU" sz="23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1947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7528" y="188640"/>
            <a:ext cx="8388424" cy="548680"/>
          </a:xfrm>
        </p:spPr>
        <p:txBody>
          <a:bodyPr>
            <a:noAutofit/>
          </a:bodyPr>
          <a:lstStyle/>
          <a:p>
            <a:br>
              <a:rPr lang="ru-RU" sz="3000" dirty="0"/>
            </a:b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основных параметров местного бюджета </a:t>
            </a:r>
            <a:r>
              <a:rPr lang="ru-RU" sz="2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 учета возмещения затрат теплоснабжающих организаций,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млн.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руб.</a:t>
            </a:r>
            <a:b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7536965"/>
              </p:ext>
            </p:extLst>
          </p:nvPr>
        </p:nvGraphicFramePr>
        <p:xfrm>
          <a:off x="1775520" y="1052737"/>
          <a:ext cx="8640960" cy="50858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63533"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Параметры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7296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6534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6534"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7296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6534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3 695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4 316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4 688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6534">
                <a:tc>
                  <a:txBody>
                    <a:bodyPr/>
                    <a:lstStyle/>
                    <a:p>
                      <a:pPr algn="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роста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28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7296">
                <a:tc>
                  <a:txBody>
                    <a:bodyPr/>
                    <a:lstStyle/>
                    <a:p>
                      <a:pPr algn="l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ru-RU" sz="1200" b="0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69503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 (-) </a:t>
                      </a:r>
                      <a:r>
                        <a:rPr lang="ru-RU" sz="2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профицит</a:t>
                      </a:r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(+)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-36 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69503">
                <a:tc>
                  <a:txBody>
                    <a:bodyPr/>
                    <a:lstStyle/>
                    <a:p>
                      <a:pPr algn="l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Инфляция в РФ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" name="Рисунок 3" descr="C:\Documents and Settings\Vinokurova\Рабочий стол\Новый бланк благодарности\Эмблемы города\2.png"/>
          <p:cNvPicPr/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9912425" y="0"/>
            <a:ext cx="755576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352584" y="6237312"/>
            <a:ext cx="6480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32870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D39FB9-1BF8-D92A-4C97-C85CE0372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274638"/>
            <a:ext cx="8640960" cy="1143000"/>
          </a:xfrm>
        </p:spPr>
        <p:txBody>
          <a:bodyPr>
            <a:normAutofit fontScale="90000"/>
          </a:bodyPr>
          <a:lstStyle/>
          <a:p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Динамика суммы налоговых и неналоговых бюджетных доходов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отдельных городских округов Красноярского края за период 2018-2023 г.г., </a:t>
            </a:r>
            <a:b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млн. руб.</a:t>
            </a:r>
            <a:endParaRPr lang="ru-RU" dirty="0"/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79280FF8-B218-475B-F29B-BA04925763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8818299"/>
              </p:ext>
            </p:extLst>
          </p:nvPr>
        </p:nvGraphicFramePr>
        <p:xfrm>
          <a:off x="1173262" y="1349334"/>
          <a:ext cx="9269412" cy="5137448"/>
        </p:xfrm>
        <a:graphic>
          <a:graphicData uri="http://schemas.openxmlformats.org/drawingml/2006/table">
            <a:tbl>
              <a:tblPr firstRow="1" bandRow="1"/>
              <a:tblGrid>
                <a:gridCol w="2956486">
                  <a:extLst>
                    <a:ext uri="{9D8B030D-6E8A-4147-A177-3AD203B41FA5}">
                      <a16:colId xmlns:a16="http://schemas.microsoft.com/office/drawing/2014/main" val="1300712269"/>
                    </a:ext>
                  </a:extLst>
                </a:gridCol>
                <a:gridCol w="1056915">
                  <a:extLst>
                    <a:ext uri="{9D8B030D-6E8A-4147-A177-3AD203B41FA5}">
                      <a16:colId xmlns:a16="http://schemas.microsoft.com/office/drawing/2014/main" val="2293852312"/>
                    </a:ext>
                  </a:extLst>
                </a:gridCol>
                <a:gridCol w="1037872">
                  <a:extLst>
                    <a:ext uri="{9D8B030D-6E8A-4147-A177-3AD203B41FA5}">
                      <a16:colId xmlns:a16="http://schemas.microsoft.com/office/drawing/2014/main" val="3791195671"/>
                    </a:ext>
                  </a:extLst>
                </a:gridCol>
                <a:gridCol w="1133089">
                  <a:extLst>
                    <a:ext uri="{9D8B030D-6E8A-4147-A177-3AD203B41FA5}">
                      <a16:colId xmlns:a16="http://schemas.microsoft.com/office/drawing/2014/main" val="2023125746"/>
                    </a:ext>
                  </a:extLst>
                </a:gridCol>
                <a:gridCol w="1028350">
                  <a:extLst>
                    <a:ext uri="{9D8B030D-6E8A-4147-A177-3AD203B41FA5}">
                      <a16:colId xmlns:a16="http://schemas.microsoft.com/office/drawing/2014/main" val="1776995712"/>
                    </a:ext>
                  </a:extLst>
                </a:gridCol>
                <a:gridCol w="1018828">
                  <a:extLst>
                    <a:ext uri="{9D8B030D-6E8A-4147-A177-3AD203B41FA5}">
                      <a16:colId xmlns:a16="http://schemas.microsoft.com/office/drawing/2014/main" val="191927265"/>
                    </a:ext>
                  </a:extLst>
                </a:gridCol>
                <a:gridCol w="1037872">
                  <a:extLst>
                    <a:ext uri="{9D8B030D-6E8A-4147-A177-3AD203B41FA5}">
                      <a16:colId xmlns:a16="http://schemas.microsoft.com/office/drawing/2014/main" val="840171506"/>
                    </a:ext>
                  </a:extLst>
                </a:gridCol>
              </a:tblGrid>
              <a:tr h="66203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Доходы с территории городских округов (налоговые и неналоговые)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694625"/>
                  </a:ext>
                </a:extLst>
              </a:tr>
              <a:tr h="391469"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городских округов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 г.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 г.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2020 г.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 г.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 г.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г.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183705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ЗАТО Железногорск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1 473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181309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ЗАТО </a:t>
                      </a:r>
                      <a:r>
                        <a:rPr lang="ru-RU" sz="22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Зеленогорск</a:t>
                      </a:r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559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685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45739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Красноярск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14 575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15 410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16 330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24 025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27 070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29 968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754602"/>
                  </a:ext>
                </a:extLst>
              </a:tr>
              <a:tr h="40574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2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Норильск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7 502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9 533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12 452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19 501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16 506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20 820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938160"/>
                  </a:ext>
                </a:extLst>
              </a:tr>
              <a:tr h="42098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2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Ачинск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356571"/>
                  </a:ext>
                </a:extLst>
              </a:tr>
              <a:tr h="436215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2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Канск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534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576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30052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200" b="0" i="0" u="none" strike="noStrike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Лесосибирск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842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980905"/>
                  </a:ext>
                </a:extLst>
              </a:tr>
              <a:tr h="394677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г. Минусинск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761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548851"/>
                  </a:ext>
                </a:extLst>
              </a:tr>
              <a:tr h="662039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22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По всем МО края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          38 997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            42 711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            49 227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         69 556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         72 316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kern="1200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            83 768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58484"/>
                  </a:ext>
                </a:extLst>
              </a:tr>
            </a:tbl>
          </a:graphicData>
        </a:graphic>
      </p:graphicFrame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2ACA8C1-61FD-3E4B-025D-0215C4A78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76320" y="6381328"/>
            <a:ext cx="2844800" cy="365125"/>
          </a:xfrm>
        </p:spPr>
        <p:txBody>
          <a:bodyPr/>
          <a:lstStyle/>
          <a:p>
            <a:fld id="{B8E39A12-5843-4601-B688-80C3638BC7D1}" type="slidenum">
              <a:rPr lang="ru-RU" sz="2500" smtClean="0">
                <a:solidFill>
                  <a:schemeClr val="tx1"/>
                </a:solidFill>
              </a:rPr>
              <a:pPr/>
              <a:t>4</a:t>
            </a:fld>
            <a:endParaRPr lang="ru-RU" sz="2500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C:\Documents and Settings\Vinokurova\Рабочий стол\Новый бланк благодарности\Эмблемы города\2.png">
            <a:extLst>
              <a:ext uri="{FF2B5EF4-FFF2-40B4-BE49-F238E27FC236}">
                <a16:creationId xmlns:a16="http://schemas.microsoft.com/office/drawing/2014/main" id="{70BA735A-B404-A071-65C1-86AE014D47D8}"/>
              </a:ext>
            </a:extLst>
          </p:cNvPr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344472" y="320788"/>
            <a:ext cx="610227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0876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91544" y="-171400"/>
            <a:ext cx="7920880" cy="720080"/>
          </a:xfrm>
        </p:spPr>
        <p:txBody>
          <a:bodyPr>
            <a:noAutofit/>
          </a:bodyPr>
          <a:lstStyle/>
          <a:p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Структурная динамика бюджетных доходов 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ЗАТО Железногорск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2018-2023 г.г., млн. руб.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424592" y="6237312"/>
            <a:ext cx="5405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500" dirty="0"/>
              <a:t>5</a:t>
            </a:r>
            <a:endParaRPr lang="en-US" sz="2500" dirty="0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3DF4D770-8C28-2AB3-5438-FA5C4BE756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6987523"/>
              </p:ext>
            </p:extLst>
          </p:nvPr>
        </p:nvGraphicFramePr>
        <p:xfrm>
          <a:off x="911424" y="692696"/>
          <a:ext cx="9721078" cy="5803701"/>
        </p:xfrm>
        <a:graphic>
          <a:graphicData uri="http://schemas.openxmlformats.org/drawingml/2006/table">
            <a:tbl>
              <a:tblPr/>
              <a:tblGrid>
                <a:gridCol w="4104455">
                  <a:extLst>
                    <a:ext uri="{9D8B030D-6E8A-4147-A177-3AD203B41FA5}">
                      <a16:colId xmlns:a16="http://schemas.microsoft.com/office/drawing/2014/main" val="306512569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55635059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1820276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3822150887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603604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616876135"/>
                    </a:ext>
                  </a:extLst>
                </a:gridCol>
                <a:gridCol w="936103">
                  <a:extLst>
                    <a:ext uri="{9D8B030D-6E8A-4147-A177-3AD203B41FA5}">
                      <a16:colId xmlns:a16="http://schemas.microsoft.com/office/drawing/2014/main" val="898231145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Наименование групп доходов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2018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2019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2020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2021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2022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2023 г.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62068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Налоговые доходы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2474611"/>
                  </a:ext>
                </a:extLst>
              </a:tr>
              <a:tr h="303267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Неналоговые доходы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3740856"/>
                  </a:ext>
                </a:extLst>
              </a:tr>
              <a:tr h="3185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доходов с территории ЗАТО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896485"/>
                  </a:ext>
                </a:extLst>
              </a:tr>
              <a:tr h="265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Дотации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1 028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926218"/>
                  </a:ext>
                </a:extLst>
              </a:tr>
              <a:tr h="265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Субсидии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6152076"/>
                  </a:ext>
                </a:extLst>
              </a:tr>
              <a:tr h="265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Субвенции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1 360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1 180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1 252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1 478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1 566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3946179"/>
                  </a:ext>
                </a:extLst>
              </a:tr>
              <a:tr h="265305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Иные межбюджетные трансферты (МТБ)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8196843"/>
                  </a:ext>
                </a:extLst>
              </a:tr>
              <a:tr h="530612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Итого безвозмездных поступлений от других бюджетов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2 637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2 441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3 162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922922"/>
                  </a:ext>
                </a:extLst>
              </a:tr>
              <a:tr h="53061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Прочие</a:t>
                      </a:r>
                      <a:r>
                        <a:rPr lang="ru-RU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безвозмездные поступления и д</a:t>
                      </a:r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оходы от возврата учреждениями субсидий прошлых лет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1952869"/>
                  </a:ext>
                </a:extLst>
              </a:tr>
              <a:tr h="53061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Возврат  из бюджета остатков субсидий, субвенций, иных МБТ прошлых лет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-9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7789493"/>
                  </a:ext>
                </a:extLst>
              </a:tr>
              <a:tr h="46208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ВСЕГО ДОХОДОВ,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3 652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3 731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3 541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3 837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4 736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287758"/>
                  </a:ext>
                </a:extLst>
              </a:tr>
              <a:tr h="458605"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20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в т. ч. собственные доходы бюджета (без учета субвенций)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2 361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2 585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3 253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2200" b="1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3 169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3905648"/>
                  </a:ext>
                </a:extLst>
              </a:tr>
            </a:tbl>
          </a:graphicData>
        </a:graphic>
      </p:graphicFrame>
      <p:pic>
        <p:nvPicPr>
          <p:cNvPr id="9" name="Рисунок 8" descr="C:\Documents and Settings\Vinokurova\Рабочий стол\Новый бланк благодарности\Эмблемы города\2.png">
            <a:extLst>
              <a:ext uri="{FF2B5EF4-FFF2-40B4-BE49-F238E27FC236}">
                <a16:creationId xmlns:a16="http://schemas.microsoft.com/office/drawing/2014/main" id="{9B5C0099-A1B5-D36A-CD80-A8A82F544480}"/>
              </a:ext>
            </a:extLst>
          </p:cNvPr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704512" y="404664"/>
            <a:ext cx="610227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00206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EC4B87-7C88-8D5A-1CBA-472D840C5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238928" cy="1143000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собственных доходов бюджета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ЗАТО Железногорск</a:t>
            </a:r>
            <a:b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(без учета субвенций)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0BD50CB-0320-D186-604A-C6F832DF2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0DBEBFE-3F7A-C6B3-7B24-EA7718B15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2584" y="6309320"/>
            <a:ext cx="576064" cy="365125"/>
          </a:xfrm>
        </p:spPr>
        <p:txBody>
          <a:bodyPr/>
          <a:lstStyle/>
          <a:p>
            <a:r>
              <a:rPr lang="ru-RU" sz="2500" dirty="0">
                <a:solidFill>
                  <a:schemeClr val="tx1"/>
                </a:solidFill>
              </a:rPr>
              <a:t>6</a:t>
            </a:r>
          </a:p>
        </p:txBody>
      </p:sp>
      <p:pic>
        <p:nvPicPr>
          <p:cNvPr id="3" name="Рисунок 2" descr="C:\Documents and Settings\Vinokurova\Рабочий стол\Новый бланк благодарности\Эмблемы города\2.png">
            <a:extLst>
              <a:ext uri="{FF2B5EF4-FFF2-40B4-BE49-F238E27FC236}">
                <a16:creationId xmlns:a16="http://schemas.microsoft.com/office/drawing/2014/main" id="{0FFEFC38-51F2-5F57-6AD3-D0EDCC48854B}"/>
              </a:ext>
            </a:extLst>
          </p:cNvPr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903454" y="450094"/>
            <a:ext cx="610227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F5CD5488-7B97-13D1-C0E9-4F9C55F760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7362694"/>
              </p:ext>
            </p:extLst>
          </p:nvPr>
        </p:nvGraphicFramePr>
        <p:xfrm>
          <a:off x="1055440" y="1600200"/>
          <a:ext cx="9649072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0A13D6B8-8E78-B0CF-551B-970D89F5B576}"/>
              </a:ext>
            </a:extLst>
          </p:cNvPr>
          <p:cNvSpPr txBox="1">
            <a:spLocks/>
          </p:cNvSpPr>
          <p:nvPr/>
        </p:nvSpPr>
        <p:spPr>
          <a:xfrm>
            <a:off x="7758113" y="1700808"/>
            <a:ext cx="1021904" cy="11476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824192" y="2492896"/>
            <a:ext cx="10658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+33%</a:t>
            </a:r>
            <a:endParaRPr lang="ru-RU" sz="2000" dirty="0">
              <a:solidFill>
                <a:srgbClr val="0070C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824192" y="2132856"/>
            <a:ext cx="843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+41%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7029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8F5F26-E2FB-91F4-6D5A-41F6A013D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022904" cy="1143000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собственных доходов бюджета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ЗАТО Зеленогорск </a:t>
            </a:r>
            <a:b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(без учета субвенций)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27C3CF3-380C-FC69-E62F-E4B9DCBC8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0DD8625-F06B-CF62-3347-0035BEF0C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24592" y="6309320"/>
            <a:ext cx="506998" cy="365125"/>
          </a:xfrm>
        </p:spPr>
        <p:txBody>
          <a:bodyPr/>
          <a:lstStyle/>
          <a:p>
            <a:fld id="{B8E39A12-5843-4601-B688-80C3638BC7D1}" type="slidenum">
              <a:rPr lang="ru-RU" sz="2500">
                <a:solidFill>
                  <a:schemeClr val="tx1"/>
                </a:solidFill>
              </a:rPr>
              <a:pPr/>
              <a:t>7</a:t>
            </a:fld>
            <a:endParaRPr lang="ru-RU" sz="2500" dirty="0">
              <a:solidFill>
                <a:schemeClr val="tx1"/>
              </a:solidFill>
            </a:endParaRPr>
          </a:p>
        </p:txBody>
      </p:sp>
      <p:pic>
        <p:nvPicPr>
          <p:cNvPr id="3" name="Рисунок 2" descr="C:\Documents and Settings\Vinokurova\Рабочий стол\Новый бланк благодарности\Эмблемы города\2.png">
            <a:extLst>
              <a:ext uri="{FF2B5EF4-FFF2-40B4-BE49-F238E27FC236}">
                <a16:creationId xmlns:a16="http://schemas.microsoft.com/office/drawing/2014/main" id="{C75497BF-6292-CC84-FC8C-058E6B3C21D6}"/>
              </a:ext>
            </a:extLst>
          </p:cNvPr>
          <p:cNvPicPr/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903454" y="450094"/>
            <a:ext cx="610227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529F7F79-0FE8-EA85-3E63-ADCFC666D9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7588467"/>
              </p:ext>
            </p:extLst>
          </p:nvPr>
        </p:nvGraphicFramePr>
        <p:xfrm>
          <a:off x="839416" y="1600200"/>
          <a:ext cx="1015312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18163CA8-BE7C-4104-FA3E-E2559BEF5B96}"/>
              </a:ext>
            </a:extLst>
          </p:cNvPr>
          <p:cNvSpPr txBox="1">
            <a:spLocks/>
          </p:cNvSpPr>
          <p:nvPr/>
        </p:nvSpPr>
        <p:spPr>
          <a:xfrm>
            <a:off x="8021138" y="2039082"/>
            <a:ext cx="1021904" cy="597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112224" y="2564904"/>
            <a:ext cx="8435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+41%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0196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611686-E705-48D2-9D85-33DCCD955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собственных доходов бюджета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Ачинска</a:t>
            </a:r>
            <a:b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(без учета субвенций)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8D3292E-D6C3-EAC9-C890-A121992A1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5B16D01-5B76-590B-427E-58783FB3B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2584" y="6309320"/>
            <a:ext cx="517848" cy="365125"/>
          </a:xfrm>
        </p:spPr>
        <p:txBody>
          <a:bodyPr/>
          <a:lstStyle/>
          <a:p>
            <a:fld id="{B8E39A12-5843-4601-B688-80C3638BC7D1}" type="slidenum">
              <a:rPr lang="ru-RU" sz="2500">
                <a:solidFill>
                  <a:schemeClr val="tx1"/>
                </a:solidFill>
              </a:rPr>
              <a:pPr/>
              <a:t>8</a:t>
            </a:fld>
            <a:endParaRPr lang="ru-RU" sz="2500" dirty="0">
              <a:solidFill>
                <a:schemeClr val="tx1"/>
              </a:solidFill>
            </a:endParaRP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202E9360-FB76-C1F2-2575-25FC9E68E0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7004138"/>
              </p:ext>
            </p:extLst>
          </p:nvPr>
        </p:nvGraphicFramePr>
        <p:xfrm>
          <a:off x="767408" y="1600200"/>
          <a:ext cx="10136046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Рисунок 8" descr="C:\Documents and Settings\Vinokurova\Рабочий стол\Новый бланк благодарности\Эмблемы города\2.png">
            <a:extLst>
              <a:ext uri="{FF2B5EF4-FFF2-40B4-BE49-F238E27FC236}">
                <a16:creationId xmlns:a16="http://schemas.microsoft.com/office/drawing/2014/main" id="{0A5543E1-1D6F-8690-A7CD-F462470A1CED}"/>
              </a:ext>
            </a:extLst>
          </p:cNvPr>
          <p:cNvPicPr/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903454" y="450094"/>
            <a:ext cx="610227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3FDE1D89-55DA-2AD6-E596-6478DE6F58F7}"/>
              </a:ext>
            </a:extLst>
          </p:cNvPr>
          <p:cNvSpPr txBox="1">
            <a:spLocks/>
          </p:cNvSpPr>
          <p:nvPr/>
        </p:nvSpPr>
        <p:spPr>
          <a:xfrm>
            <a:off x="7896200" y="2204864"/>
            <a:ext cx="1021904" cy="796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040216" y="3068960"/>
            <a:ext cx="9155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+41%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043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730A48-9157-678F-8C18-50F0B943B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собственных доходов бюджета 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Канска</a:t>
            </a:r>
            <a:b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(без учета субвенций)</a:t>
            </a:r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A4FB581-9805-C154-CF95-981ABCDA0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/>
              <a:t> 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1D70F57-8961-B4A3-2A87-941AA4F13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52584" y="6309320"/>
            <a:ext cx="517848" cy="365125"/>
          </a:xfrm>
        </p:spPr>
        <p:txBody>
          <a:bodyPr/>
          <a:lstStyle/>
          <a:p>
            <a:fld id="{B8E39A12-5843-4601-B688-80C3638BC7D1}" type="slidenum">
              <a:rPr lang="ru-RU" sz="2500">
                <a:solidFill>
                  <a:schemeClr val="tx1"/>
                </a:solidFill>
              </a:rPr>
              <a:pPr/>
              <a:t>9</a:t>
            </a:fld>
            <a:endParaRPr lang="ru-RU" sz="2500" dirty="0">
              <a:solidFill>
                <a:schemeClr val="tx1"/>
              </a:solidFill>
            </a:endParaRPr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3C66A00E-A80E-C6A6-4BE2-015400623B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5226487"/>
              </p:ext>
            </p:extLst>
          </p:nvPr>
        </p:nvGraphicFramePr>
        <p:xfrm>
          <a:off x="983432" y="1417638"/>
          <a:ext cx="10225136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9" name="Рисунок 8" descr="C:\Documents and Settings\Vinokurova\Рабочий стол\Новый бланк благодарности\Эмблемы города\2.png">
            <a:extLst>
              <a:ext uri="{FF2B5EF4-FFF2-40B4-BE49-F238E27FC236}">
                <a16:creationId xmlns:a16="http://schemas.microsoft.com/office/drawing/2014/main" id="{CB1C42FA-4F3F-CD29-5299-D87652EDCF44}"/>
              </a:ext>
            </a:extLst>
          </p:cNvPr>
          <p:cNvPicPr/>
          <p:nvPr/>
        </p:nvPicPr>
        <p:blipFill>
          <a:blip r:embed="rId3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0903454" y="450094"/>
            <a:ext cx="610227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F9F1C8ED-BDE8-026B-EEE8-11A00A1D3C08}"/>
              </a:ext>
            </a:extLst>
          </p:cNvPr>
          <p:cNvSpPr txBox="1">
            <a:spLocks/>
          </p:cNvSpPr>
          <p:nvPr/>
        </p:nvSpPr>
        <p:spPr>
          <a:xfrm>
            <a:off x="8256240" y="2064544"/>
            <a:ext cx="1021904" cy="572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93</a:t>
            </a:r>
            <a:r>
              <a:rPr lang="en-US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400256" y="2996952"/>
            <a:ext cx="9155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+41%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2864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TM01859868[[fn=Термический]]</Template>
  <TotalTime>13212</TotalTime>
  <Words>1730</Words>
  <Application>Microsoft Office PowerPoint</Application>
  <PresentationFormat>Широкоэкранный</PresentationFormat>
  <Paragraphs>622</Paragraphs>
  <Slides>20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Times New Roman</vt:lpstr>
      <vt:lpstr>Wingdings</vt:lpstr>
      <vt:lpstr>Тема Office</vt:lpstr>
      <vt:lpstr>ЗАКЛЮЧЕНИЕ Счетной палаты  по результатам внешней проверки отчета  об исполнении бюджета  ЗАТО Железногорск  за 2023 год </vt:lpstr>
      <vt:lpstr> Динамика основных параметров местного бюджета  за период  2018-2023 г.г., млн. руб.</vt:lpstr>
      <vt:lpstr> Динамика основных параметров местного бюджета без учета возмещения затрат теплоснабжающих организаций, млн. руб. </vt:lpstr>
      <vt:lpstr>Динамика суммы налоговых и неналоговых бюджетных доходов отдельных городских округов Красноярского края за период 2018-2023 г.г.,  млн. руб.</vt:lpstr>
      <vt:lpstr> Структурная динамика бюджетных доходов   ЗАТО Железногорск за период 2018-2023 г.г., млн. руб.</vt:lpstr>
      <vt:lpstr>Динамика собственных доходов бюджета ЗАТО Железногорск  (без учета субвенций)</vt:lpstr>
      <vt:lpstr>Динамика собственных доходов бюджета ЗАТО Зеленогорск  (без учета субвенций)</vt:lpstr>
      <vt:lpstr>Динамика собственных доходов бюджета г. Ачинска (без учета субвенций)</vt:lpstr>
      <vt:lpstr>Динамика собственных доходов бюджета г. Канска (без учета субвенций)</vt:lpstr>
      <vt:lpstr>Динамика собственных доходов бюджетов всех МО края (без учета субвенций)</vt:lpstr>
      <vt:lpstr>   Анализ исполнения планов по доходам бюджета  ЗАТО Железногорск в 2023 году,   млн. руб.        </vt:lpstr>
      <vt:lpstr>Структурная и общая динамика бюджетных расходов  ЗАТО Железногорск  за период 2018-2023 г.г., млн. руб.                                                                                                                                 </vt:lpstr>
      <vt:lpstr> Анализ исполнения планов по  расходам бюджета     ЗАТО Железногорск в 2023 году,  млн. рублей</vt:lpstr>
      <vt:lpstr>Динамика общих расходов бюджетов отдельных городских округов  Красноярского края в 2018-2023 г.г., млн. руб.</vt:lpstr>
      <vt:lpstr>Динамика бюджетных расходов ЗАТО Железногорск  без учета возмещения затрат теплоснабжающих организаций  за период 2018-2023 г.г., млн. руб.  </vt:lpstr>
      <vt:lpstr>Динамика бюджетных расходов ЗАТО Зеленогорск  без учета возмещения затрат теплоснабжающих организаций  за период 2018-2023 г.г., млн. руб.  </vt:lpstr>
      <vt:lpstr>Динамика бюджетных расходов г. Ачинска  без учета возмещения затрат теплоснабжающих организаций  за период 2018-2023 г.г., млн. руб. </vt:lpstr>
      <vt:lpstr>Динамика бюджетных расходов г. Канска  без учета возмещения затрат теплоснабжающих организаций  за период 2018-2023 г.г., млн. руб. </vt:lpstr>
      <vt:lpstr>Динамика бюджетных расходов всех МО края  без учета возмещения затрат теплоснабжающих организаций  за период 2018-2023 г.г., млн. руб.  </vt:lpstr>
      <vt:lpstr>Презентация PowerPoint</vt:lpstr>
    </vt:vector>
  </TitlesOfParts>
  <Company>Совет депутатов ЗАТО г. Железногорск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ЗАКЛЮЧЕНИЕ Контрольно-ревизионной службы Совета депутатов по результатам внешней проверки отчета об исполнении бюджета  ЗАТО Железногорск за 2013 год</dc:title>
  <dc:creator>Людмила А. Никитина</dc:creator>
  <cp:lastModifiedBy>Алексей И. Панкрац</cp:lastModifiedBy>
  <cp:revision>906</cp:revision>
  <cp:lastPrinted>2016-05-19T06:29:07Z</cp:lastPrinted>
  <dcterms:created xsi:type="dcterms:W3CDTF">2014-05-22T08:09:12Z</dcterms:created>
  <dcterms:modified xsi:type="dcterms:W3CDTF">2024-05-16T10:29:59Z</dcterms:modified>
</cp:coreProperties>
</file>